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86"/>
  </p:notesMasterIdLst>
  <p:handoutMasterIdLst>
    <p:handoutMasterId r:id="rId87"/>
  </p:handoutMasterIdLst>
  <p:sldIdLst>
    <p:sldId id="256" r:id="rId5"/>
    <p:sldId id="258" r:id="rId6"/>
    <p:sldId id="361" r:id="rId7"/>
    <p:sldId id="304" r:id="rId8"/>
    <p:sldId id="369" r:id="rId9"/>
    <p:sldId id="358" r:id="rId10"/>
    <p:sldId id="305" r:id="rId11"/>
    <p:sldId id="306" r:id="rId12"/>
    <p:sldId id="362" r:id="rId13"/>
    <p:sldId id="307" r:id="rId14"/>
    <p:sldId id="387" r:id="rId15"/>
    <p:sldId id="365" r:id="rId16"/>
    <p:sldId id="308" r:id="rId17"/>
    <p:sldId id="363" r:id="rId18"/>
    <p:sldId id="364" r:id="rId19"/>
    <p:sldId id="262" r:id="rId20"/>
    <p:sldId id="309" r:id="rId21"/>
    <p:sldId id="366" r:id="rId22"/>
    <p:sldId id="367" r:id="rId23"/>
    <p:sldId id="368" r:id="rId24"/>
    <p:sldId id="310" r:id="rId25"/>
    <p:sldId id="311" r:id="rId26"/>
    <p:sldId id="341" r:id="rId27"/>
    <p:sldId id="312" r:id="rId28"/>
    <p:sldId id="342" r:id="rId29"/>
    <p:sldId id="313" r:id="rId30"/>
    <p:sldId id="343" r:id="rId31"/>
    <p:sldId id="314" r:id="rId32"/>
    <p:sldId id="315" r:id="rId33"/>
    <p:sldId id="316" r:id="rId34"/>
    <p:sldId id="317" r:id="rId35"/>
    <p:sldId id="318" r:id="rId36"/>
    <p:sldId id="319" r:id="rId37"/>
    <p:sldId id="320" r:id="rId38"/>
    <p:sldId id="321" r:id="rId39"/>
    <p:sldId id="322" r:id="rId40"/>
    <p:sldId id="323" r:id="rId41"/>
    <p:sldId id="370" r:id="rId42"/>
    <p:sldId id="325" r:id="rId43"/>
    <p:sldId id="326" r:id="rId44"/>
    <p:sldId id="324" r:id="rId45"/>
    <p:sldId id="347" r:id="rId46"/>
    <p:sldId id="348" r:id="rId47"/>
    <p:sldId id="349" r:id="rId48"/>
    <p:sldId id="350" r:id="rId49"/>
    <p:sldId id="354" r:id="rId50"/>
    <p:sldId id="384" r:id="rId51"/>
    <p:sldId id="327" r:id="rId52"/>
    <p:sldId id="357" r:id="rId53"/>
    <p:sldId id="352" r:id="rId54"/>
    <p:sldId id="353" r:id="rId55"/>
    <p:sldId id="371" r:id="rId56"/>
    <p:sldId id="328" r:id="rId57"/>
    <p:sldId id="356" r:id="rId58"/>
    <p:sldId id="372" r:id="rId59"/>
    <p:sldId id="373" r:id="rId60"/>
    <p:sldId id="374" r:id="rId61"/>
    <p:sldId id="375" r:id="rId62"/>
    <p:sldId id="377" r:id="rId63"/>
    <p:sldId id="331" r:id="rId64"/>
    <p:sldId id="378" r:id="rId65"/>
    <p:sldId id="379" r:id="rId66"/>
    <p:sldId id="380" r:id="rId67"/>
    <p:sldId id="381" r:id="rId68"/>
    <p:sldId id="382" r:id="rId69"/>
    <p:sldId id="376" r:id="rId70"/>
    <p:sldId id="383" r:id="rId71"/>
    <p:sldId id="385" r:id="rId72"/>
    <p:sldId id="332" r:id="rId73"/>
    <p:sldId id="359" r:id="rId74"/>
    <p:sldId id="335" r:id="rId75"/>
    <p:sldId id="333" r:id="rId76"/>
    <p:sldId id="334" r:id="rId77"/>
    <p:sldId id="386" r:id="rId78"/>
    <p:sldId id="337" r:id="rId79"/>
    <p:sldId id="338" r:id="rId80"/>
    <p:sldId id="339" r:id="rId81"/>
    <p:sldId id="340" r:id="rId82"/>
    <p:sldId id="360" r:id="rId83"/>
    <p:sldId id="260" r:id="rId84"/>
    <p:sldId id="266"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62222"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heme" Target="theme/them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11/6/2024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C0D0E"/>
                </a:solidFill>
                <a:effectLst/>
                <a:latin typeface="ui-monospace"/>
              </a:rPr>
              <a:t>Or following 2 command – </a:t>
            </a:r>
          </a:p>
          <a:p>
            <a:endParaRPr lang="en-US" b="0" i="0" dirty="0">
              <a:solidFill>
                <a:srgbClr val="0C0D0E"/>
              </a:solidFill>
              <a:effectLst/>
              <a:latin typeface="ui-monospace"/>
            </a:endParaRPr>
          </a:p>
          <a:p>
            <a:r>
              <a:rPr lang="en-US" dirty="0">
                <a:effectLst/>
              </a:rPr>
              <a:t>curl -</a:t>
            </a:r>
            <a:r>
              <a:rPr lang="en-US" dirty="0" err="1">
                <a:effectLst/>
              </a:rPr>
              <a:t>fsSL</a:t>
            </a:r>
            <a:r>
              <a:rPr lang="en-US" dirty="0">
                <a:effectLst/>
              </a:rPr>
              <a:t> https://get.docker.com -o get-docker.sh</a:t>
            </a:r>
          </a:p>
          <a:p>
            <a:r>
              <a:rPr lang="en-US" dirty="0" err="1">
                <a:effectLst/>
              </a:rPr>
              <a:t>sudo</a:t>
            </a:r>
            <a:r>
              <a:rPr lang="en-US" dirty="0">
                <a:effectLst/>
              </a:rPr>
              <a:t> </a:t>
            </a:r>
            <a:r>
              <a:rPr lang="en-US" dirty="0" err="1">
                <a:effectLst/>
              </a:rPr>
              <a:t>sh</a:t>
            </a:r>
            <a:r>
              <a:rPr lang="en-US" dirty="0">
                <a:effectLst/>
              </a:rPr>
              <a:t> get-docker.sh</a:t>
            </a:r>
          </a:p>
          <a:p>
            <a:endParaRPr lang="en-US" b="0" i="0" dirty="0">
              <a:solidFill>
                <a:srgbClr val="0C0D0E"/>
              </a:solidFill>
              <a:effectLst/>
              <a:latin typeface="ui-monospace"/>
            </a:endParaRPr>
          </a:p>
          <a:p>
            <a:r>
              <a:rPr lang="en-US" b="0" i="0" dirty="0">
                <a:solidFill>
                  <a:srgbClr val="0C0D0E"/>
                </a:solidFill>
                <a:effectLst/>
                <a:latin typeface="ui-monospace"/>
              </a:rPr>
              <a:t>After this follow instructions to run as non root user</a:t>
            </a:r>
          </a:p>
          <a:p>
            <a:r>
              <a:rPr lang="en-US" b="0" i="0" dirty="0">
                <a:solidFill>
                  <a:srgbClr val="0C0D0E"/>
                </a:solidFill>
                <a:effectLst/>
                <a:latin typeface="ui-monospace"/>
              </a:rPr>
              <a:t>And then the steps </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docker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a:t>
            </a:r>
            <a:r>
              <a:rPr lang="en-US" sz="1200" dirty="0" err="1">
                <a:solidFill>
                  <a:srgbClr val="7030A0"/>
                </a:solidFill>
                <a:latin typeface="Abadi" panose="020B0604020104020204" pitchFamily="34" charset="0"/>
              </a:rPr>
              <a:t>docker.service</a:t>
            </a:r>
            <a:endParaRPr lang="en-US" sz="1200" dirty="0">
              <a:solidFill>
                <a:srgbClr val="7030A0"/>
              </a:solidFill>
              <a:latin typeface="Abadi" panose="020B0604020104020204" pitchFamily="34" charset="0"/>
            </a:endParaRP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a:t>
            </a:r>
            <a:r>
              <a:rPr lang="en-US" sz="1200" dirty="0" err="1">
                <a:solidFill>
                  <a:srgbClr val="7030A0"/>
                </a:solidFill>
                <a:latin typeface="Abadi" panose="020B0604020104020204" pitchFamily="34" charset="0"/>
              </a:rPr>
              <a:t>containerd.service</a:t>
            </a:r>
            <a:endParaRPr lang="en-US" sz="1200" dirty="0">
              <a:solidFill>
                <a:srgbClr val="7030A0"/>
              </a:solidFill>
              <a:latin typeface="Abadi" panose="020B0604020104020204" pitchFamily="34" charset="0"/>
            </a:endParaRP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usermod</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aG</a:t>
            </a:r>
            <a:r>
              <a:rPr lang="en-US" sz="1200" dirty="0">
                <a:solidFill>
                  <a:srgbClr val="7030A0"/>
                </a:solidFill>
                <a:latin typeface="Abadi" panose="020B0604020104020204" pitchFamily="34" charset="0"/>
              </a:rPr>
              <a:t> docker ${USER}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groupadd</a:t>
            </a:r>
            <a:r>
              <a:rPr lang="en-US" sz="1200" dirty="0">
                <a:solidFill>
                  <a:srgbClr val="7030A0"/>
                </a:solidFill>
                <a:latin typeface="Abadi" panose="020B0604020104020204" pitchFamily="34" charset="0"/>
              </a:rPr>
              <a:t> docker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gpasswd</a:t>
            </a:r>
            <a:r>
              <a:rPr lang="en-US" sz="1200" dirty="0">
                <a:solidFill>
                  <a:srgbClr val="7030A0"/>
                </a:solidFill>
                <a:latin typeface="Abadi" panose="020B0604020104020204" pitchFamily="34" charset="0"/>
              </a:rPr>
              <a:t> -a $USER docker</a:t>
            </a:r>
          </a:p>
          <a:p>
            <a:r>
              <a:rPr lang="en-US" sz="1200" dirty="0" err="1">
                <a:solidFill>
                  <a:srgbClr val="7030A0"/>
                </a:solidFill>
                <a:latin typeface="Abadi" panose="020B0604020104020204" pitchFamily="34" charset="0"/>
              </a:rPr>
              <a:t>newgrp</a:t>
            </a:r>
            <a:r>
              <a:rPr lang="en-US" sz="1200" dirty="0">
                <a:solidFill>
                  <a:srgbClr val="7030A0"/>
                </a:solidFill>
                <a:latin typeface="Abadi" panose="020B0604020104020204" pitchFamily="34" charset="0"/>
              </a:rPr>
              <a:t> docker</a:t>
            </a:r>
          </a:p>
          <a:p>
            <a:endParaRPr lang="en-US" b="0" i="0" dirty="0">
              <a:solidFill>
                <a:srgbClr val="0C0D0E"/>
              </a:solidFill>
              <a:effectLst/>
              <a:latin typeface="ui-monospace"/>
            </a:endParaRPr>
          </a:p>
          <a:p>
            <a:endParaRPr lang="en-US" b="0" i="0" dirty="0">
              <a:solidFill>
                <a:srgbClr val="0C0D0E"/>
              </a:solidFill>
              <a:effectLst/>
              <a:latin typeface="ui-monospace"/>
            </a:endParaRPr>
          </a:p>
          <a:p>
            <a:r>
              <a:rPr lang="en-US" b="0" i="0" dirty="0">
                <a:solidFill>
                  <a:srgbClr val="0C0D0E"/>
                </a:solidFill>
                <a:effectLst/>
                <a:latin typeface="ui-monospace"/>
              </a:rPr>
              <a:t>-----------------------------------</a:t>
            </a:r>
          </a:p>
          <a:p>
            <a:endParaRPr lang="en-US" b="0" i="0" dirty="0">
              <a:solidFill>
                <a:srgbClr val="0C0D0E"/>
              </a:solidFill>
              <a:effectLst/>
              <a:latin typeface="ui-monospace"/>
            </a:endParaRPr>
          </a:p>
          <a:p>
            <a:r>
              <a:rPr lang="en-US" b="0" i="0" dirty="0" err="1">
                <a:solidFill>
                  <a:srgbClr val="0C0D0E"/>
                </a:solidFill>
                <a:effectLst/>
                <a:latin typeface="ui-monospace"/>
              </a:rPr>
              <a:t>sudo</a:t>
            </a:r>
            <a:r>
              <a:rPr lang="en-US" b="0" i="0" dirty="0">
                <a:solidFill>
                  <a:srgbClr val="0C0D0E"/>
                </a:solidFill>
                <a:effectLst/>
                <a:latin typeface="ui-monospace"/>
              </a:rPr>
              <a:t> </a:t>
            </a:r>
            <a:r>
              <a:rPr lang="en-US" b="0" i="0" dirty="0" err="1">
                <a:solidFill>
                  <a:srgbClr val="0C0D0E"/>
                </a:solidFill>
                <a:effectLst/>
                <a:latin typeface="ui-monospace"/>
              </a:rPr>
              <a:t>systemctl</a:t>
            </a:r>
            <a:r>
              <a:rPr lang="en-US" b="0" i="0" dirty="0">
                <a:solidFill>
                  <a:srgbClr val="0C0D0E"/>
                </a:solidFill>
                <a:effectLst/>
                <a:latin typeface="ui-monospace"/>
              </a:rPr>
              <a:t> enable docker</a:t>
            </a: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docker.service</a:t>
            </a:r>
            <a:endParaRPr lang="en-US" dirty="0">
              <a:effectLst/>
            </a:endParaRP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containerd.service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status</a:t>
            </a:r>
            <a:r>
              <a:rPr lang="en-US" dirty="0">
                <a:effectLst/>
              </a:rPr>
              <a:t> </a:t>
            </a:r>
            <a:r>
              <a:rPr lang="en-US" dirty="0" err="1">
                <a:effectLst/>
              </a:rPr>
              <a:t>docker.service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658B00"/>
                </a:solidFill>
                <a:effectLst/>
              </a:rPr>
              <a:t>sudo</a:t>
            </a:r>
            <a:r>
              <a:rPr lang="en-US" dirty="0">
                <a:solidFill>
                  <a:srgbClr val="658B00"/>
                </a:solidFill>
                <a:effectLst/>
              </a:rPr>
              <a:t> </a:t>
            </a:r>
            <a:r>
              <a:rPr lang="en-US" dirty="0" err="1"/>
              <a:t>systemctl</a:t>
            </a:r>
            <a:r>
              <a:rPr lang="en-US" dirty="0"/>
              <a:t> status docker</a:t>
            </a:r>
            <a:endParaRPr lang="en-US" dirty="0">
              <a:effectLst/>
            </a:endParaRPr>
          </a:p>
          <a:p>
            <a:endParaRPr lang="en-US" dirty="0">
              <a:effectLst/>
            </a:endParaRPr>
          </a:p>
          <a:p>
            <a:endParaRPr lang="en-US" dirty="0">
              <a:effectLst/>
            </a:endParaRPr>
          </a:p>
          <a:p>
            <a:r>
              <a:rPr lang="en-US" dirty="0" err="1">
                <a:solidFill>
                  <a:srgbClr val="658B00"/>
                </a:solidFill>
                <a:effectLst/>
              </a:rPr>
              <a:t>sudo</a:t>
            </a:r>
            <a:r>
              <a:rPr lang="en-US" dirty="0">
                <a:solidFill>
                  <a:srgbClr val="658B00"/>
                </a:solidFill>
                <a:effectLst/>
              </a:rPr>
              <a:t> </a:t>
            </a:r>
            <a:r>
              <a:rPr lang="en-US" dirty="0" err="1"/>
              <a:t>systemctl</a:t>
            </a:r>
            <a:r>
              <a:rPr lang="en-US" dirty="0"/>
              <a:t> start docker</a:t>
            </a:r>
            <a:endParaRPr lang="en-US" dirty="0">
              <a:effectLst/>
            </a:endParaRPr>
          </a:p>
          <a:p>
            <a:r>
              <a:rPr lang="en-US" dirty="0" err="1">
                <a:solidFill>
                  <a:srgbClr val="658B00"/>
                </a:solidFill>
                <a:effectLst/>
              </a:rPr>
              <a:t>sudo</a:t>
            </a:r>
            <a:r>
              <a:rPr lang="en-US" dirty="0">
                <a:solidFill>
                  <a:srgbClr val="658B00"/>
                </a:solidFill>
                <a:effectLst/>
              </a:rPr>
              <a:t> </a:t>
            </a:r>
            <a:r>
              <a:rPr lang="en-US" dirty="0">
                <a:solidFill>
                  <a:srgbClr val="00688B"/>
                </a:solidFill>
                <a:effectLst/>
              </a:rPr>
              <a:t>service docker start</a:t>
            </a:r>
          </a:p>
          <a:p>
            <a:endParaRPr lang="en-US" dirty="0">
              <a:solidFill>
                <a:srgbClr val="00688B"/>
              </a:solidFill>
              <a:effectLst/>
            </a:endParaRPr>
          </a:p>
          <a:p>
            <a:r>
              <a:rPr lang="en-US" dirty="0">
                <a:solidFill>
                  <a:srgbClr val="00688B"/>
                </a:solidFill>
                <a:effectLst/>
              </a:rPr>
              <a:t>If you face some issue like Host not started with system and all , Follow from link</a:t>
            </a:r>
          </a:p>
          <a:p>
            <a:r>
              <a:rPr lang="en-US" dirty="0">
                <a:solidFill>
                  <a:srgbClr val="00688B"/>
                </a:solidFill>
                <a:effectLst/>
              </a:rPr>
              <a:t>https://forums.docker.com/t/wsl-cannot-connect-to-the-docker-daemon-at-unix-var-run-docker-sock-is-the-docker-daemon-running/116245</a:t>
            </a:r>
          </a:p>
          <a:p>
            <a:r>
              <a:rPr lang="en-US" dirty="0">
                <a:solidFill>
                  <a:srgbClr val="00688B"/>
                </a:solidFill>
                <a:effectLst/>
              </a:rPr>
              <a:t>The STEPS as – </a:t>
            </a:r>
          </a:p>
          <a:p>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update-alternatives --config iptables</a:t>
            </a:r>
            <a:br>
              <a:rPr lang="en-US" dirty="0"/>
            </a:br>
            <a:r>
              <a:rPr lang="en-US" b="0" i="0" dirty="0">
                <a:solidFill>
                  <a:srgbClr val="445D6E"/>
                </a:solidFill>
                <a:effectLst/>
                <a:latin typeface="Open Sans" panose="020B0606030504020204" pitchFamily="34" charset="0"/>
              </a:rPr>
              <a:t>Enter 1 to select iptables-legacy</a:t>
            </a:r>
            <a:br>
              <a:rPr lang="en-US" dirty="0"/>
            </a:br>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service docker start</a:t>
            </a:r>
            <a:endParaRPr lang="en-US" dirty="0">
              <a:solidFill>
                <a:srgbClr val="00688B"/>
              </a:solidFill>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358773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17102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2622803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3975066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apt  install </a:t>
            </a:r>
            <a:r>
              <a:rPr lang="en-US" dirty="0" err="1"/>
              <a:t>jq</a:t>
            </a:r>
            <a:endParaRPr lang="en-US" dirty="0"/>
          </a:p>
          <a:p>
            <a:r>
              <a:rPr lang="en-US" dirty="0"/>
              <a:t>VERSION=$(curl --silent https://api.github.com/repos/docker/compose/releases/latest | </a:t>
            </a:r>
            <a:r>
              <a:rPr lang="en-US" dirty="0" err="1"/>
              <a:t>jq</a:t>
            </a:r>
            <a:r>
              <a:rPr lang="en-US" dirty="0"/>
              <a:t> .name -r)</a:t>
            </a:r>
          </a:p>
          <a:p>
            <a:r>
              <a:rPr lang="en-US" dirty="0"/>
              <a:t>echo $VERSION</a:t>
            </a:r>
          </a:p>
          <a:p>
            <a:r>
              <a:rPr lang="en-US" dirty="0">
                <a:effectLst/>
                <a:latin typeface="inherit"/>
              </a:rPr>
              <a:t>DESTINATION=/</a:t>
            </a:r>
            <a:r>
              <a:rPr lang="en-US" dirty="0" err="1">
                <a:effectLst/>
                <a:latin typeface="inherit"/>
              </a:rPr>
              <a:t>usr</a:t>
            </a:r>
            <a:r>
              <a:rPr lang="en-US">
                <a:effectLst/>
                <a:latin typeface="inherit"/>
              </a:rPr>
              <a:t>/bin</a:t>
            </a:r>
            <a:r>
              <a:rPr lang="en-US" dirty="0">
                <a:effectLst/>
                <a:latin typeface="inherit"/>
              </a:rPr>
              <a:t>/docker-compose</a:t>
            </a:r>
            <a:r>
              <a:rPr lang="en-US" dirty="0"/>
              <a:t> </a:t>
            </a:r>
          </a:p>
          <a:p>
            <a:r>
              <a:rPr lang="en-US" dirty="0" err="1">
                <a:effectLst/>
                <a:latin typeface="inherit"/>
              </a:rPr>
              <a:t>sudo</a:t>
            </a:r>
            <a:r>
              <a:rPr lang="en-US" dirty="0"/>
              <a:t> </a:t>
            </a:r>
            <a:r>
              <a:rPr lang="en-US" dirty="0">
                <a:effectLst/>
                <a:latin typeface="inherit"/>
              </a:rPr>
              <a:t>curl</a:t>
            </a:r>
            <a:r>
              <a:rPr lang="en-US" dirty="0"/>
              <a:t> </a:t>
            </a:r>
            <a:r>
              <a:rPr lang="en-US" dirty="0">
                <a:effectLst/>
                <a:latin typeface="inherit"/>
              </a:rPr>
              <a:t>-L</a:t>
            </a:r>
            <a:r>
              <a:rPr lang="en-US" dirty="0"/>
              <a:t> </a:t>
            </a:r>
            <a:r>
              <a:rPr lang="en-US" dirty="0">
                <a:effectLst/>
                <a:latin typeface="inherit"/>
              </a:rPr>
              <a:t>https://github.com/docker/compose/releases/download/${VERSION}/docker-compose-$(uname</a:t>
            </a:r>
            <a:r>
              <a:rPr lang="en-US" dirty="0"/>
              <a:t> </a:t>
            </a:r>
            <a:r>
              <a:rPr lang="en-US" dirty="0">
                <a:effectLst/>
                <a:latin typeface="inherit"/>
              </a:rPr>
              <a:t>-s)-$(</a:t>
            </a:r>
            <a:r>
              <a:rPr lang="en-US" dirty="0" err="1">
                <a:effectLst/>
                <a:latin typeface="inherit"/>
              </a:rPr>
              <a:t>uname</a:t>
            </a:r>
            <a:r>
              <a:rPr lang="en-US" dirty="0"/>
              <a:t> </a:t>
            </a:r>
            <a:r>
              <a:rPr lang="en-US" dirty="0">
                <a:effectLst/>
                <a:latin typeface="inherit"/>
              </a:rPr>
              <a:t>-m)</a:t>
            </a:r>
            <a:r>
              <a:rPr lang="en-US" dirty="0"/>
              <a:t> </a:t>
            </a:r>
            <a:r>
              <a:rPr lang="en-US" dirty="0">
                <a:effectLst/>
                <a:latin typeface="inherit"/>
              </a:rPr>
              <a:t>-o</a:t>
            </a:r>
            <a:r>
              <a:rPr lang="en-US" dirty="0"/>
              <a:t> </a:t>
            </a:r>
            <a:r>
              <a:rPr lang="en-US" dirty="0">
                <a:effectLst/>
                <a:latin typeface="inherit"/>
              </a:rPr>
              <a:t>$DESTINATION</a:t>
            </a:r>
            <a:r>
              <a:rPr lang="en-US" dirty="0"/>
              <a:t> </a:t>
            </a:r>
          </a:p>
          <a:p>
            <a:r>
              <a:rPr lang="en-US" dirty="0" err="1">
                <a:effectLst/>
                <a:latin typeface="inherit"/>
              </a:rPr>
              <a:t>sudo</a:t>
            </a:r>
            <a:r>
              <a:rPr lang="en-US" dirty="0"/>
              <a:t> </a:t>
            </a:r>
            <a:r>
              <a:rPr lang="en-US" dirty="0">
                <a:effectLst/>
                <a:latin typeface="inherit"/>
              </a:rPr>
              <a:t>chmod</a:t>
            </a:r>
            <a:r>
              <a:rPr lang="en-US" dirty="0"/>
              <a:t> </a:t>
            </a:r>
            <a:r>
              <a:rPr lang="en-US" dirty="0">
                <a:effectLst/>
                <a:latin typeface="inherit"/>
              </a:rPr>
              <a:t>755</a:t>
            </a:r>
            <a:r>
              <a:rPr lang="en-US" dirty="0"/>
              <a:t> </a:t>
            </a:r>
            <a:r>
              <a:rPr lang="en-US" dirty="0">
                <a:effectLst/>
                <a:latin typeface="inherit"/>
              </a:rPr>
              <a:t>$DESTINATION</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2259178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36</a:t>
            </a:fld>
            <a:endParaRPr lang="en-US" dirty="0"/>
          </a:p>
        </p:txBody>
      </p:sp>
    </p:spTree>
    <p:extLst>
      <p:ext uri="{BB962C8B-B14F-4D97-AF65-F5344CB8AC3E}">
        <p14:creationId xmlns:p14="http://schemas.microsoft.com/office/powerpoint/2010/main" val="2244422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37</a:t>
            </a:fld>
            <a:endParaRPr lang="en-US" dirty="0"/>
          </a:p>
        </p:txBody>
      </p:sp>
    </p:spTree>
    <p:extLst>
      <p:ext uri="{BB962C8B-B14F-4D97-AF65-F5344CB8AC3E}">
        <p14:creationId xmlns:p14="http://schemas.microsoft.com/office/powerpoint/2010/main" val="4164527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k8 cluster majorly consist of 2 types of machine – </a:t>
            </a:r>
          </a:p>
          <a:p>
            <a:endParaRPr lang="en-US" dirty="0"/>
          </a:p>
          <a:p>
            <a:pPr marL="228600" indent="-228600">
              <a:buAutoNum type="arabicParenR"/>
            </a:pPr>
            <a:r>
              <a:rPr lang="en-US" dirty="0"/>
              <a:t>Master</a:t>
            </a:r>
          </a:p>
          <a:p>
            <a:pPr marL="228600" indent="-228600">
              <a:buAutoNum type="arabicParenR"/>
            </a:pPr>
            <a:r>
              <a:rPr lang="en-US" dirty="0"/>
              <a:t>Worker</a:t>
            </a:r>
          </a:p>
          <a:p>
            <a:pPr marL="228600" indent="-228600">
              <a:buAutoNum type="arabicParenR"/>
            </a:pPr>
            <a:endParaRPr lang="en-US" dirty="0"/>
          </a:p>
          <a:p>
            <a:pPr marL="0" indent="0">
              <a:buNone/>
            </a:pPr>
            <a:r>
              <a:rPr lang="en-US" dirty="0"/>
              <a:t>Master takes care of management of worker. We will come to master later on, lets first discuss worker.</a:t>
            </a:r>
          </a:p>
          <a:p>
            <a:pPr marL="0" indent="0">
              <a:buNone/>
            </a:pPr>
            <a:endParaRPr lang="en-US" dirty="0"/>
          </a:p>
          <a:p>
            <a:pPr marL="0" indent="0">
              <a:buNone/>
            </a:pPr>
            <a:r>
              <a:rPr lang="en-US" dirty="0"/>
              <a:t>When you deploy pods on to k8, those are run on worker machines, called as worker nodes. There can be many workers node based on application demand and growth.</a:t>
            </a:r>
          </a:p>
          <a:p>
            <a:pPr marL="0" indent="0">
              <a:buNone/>
            </a:pPr>
            <a:r>
              <a:rPr lang="en-US" dirty="0"/>
              <a:t>The lifecycle of pods, like when it should be created, which worker node it should be created, when it should be taken out of service is all controlled by k8 infrastructure. K8 adds more CPU, memory to pods when require. They scale out the pods, when require.</a:t>
            </a:r>
          </a:p>
          <a:p>
            <a:pPr marL="0" indent="0">
              <a:buNone/>
            </a:pPr>
            <a:endParaRPr lang="en-US" dirty="0"/>
          </a:p>
          <a:p>
            <a:pPr marL="0" indent="0">
              <a:buNone/>
            </a:pPr>
            <a:r>
              <a:rPr lang="en-US" dirty="0"/>
              <a:t>Kube proxy on worker node, maintains network services, like traffic routing, communication between pods.</a:t>
            </a:r>
          </a:p>
          <a:p>
            <a:pPr marL="0" indent="0">
              <a:buNone/>
            </a:pPr>
            <a:r>
              <a:rPr lang="en-US" dirty="0"/>
              <a:t>Kubelet, run on worker node and </a:t>
            </a:r>
            <a:r>
              <a:rPr lang="en-US" b="0" i="0" dirty="0">
                <a:solidFill>
                  <a:srgbClr val="E8E8E8"/>
                </a:solidFill>
                <a:effectLst/>
                <a:highlight>
                  <a:srgbClr val="1F1F1F"/>
                </a:highlight>
                <a:latin typeface="Google Sans"/>
              </a:rPr>
              <a:t>coordinates the work of creating and destroying containers according to configuration information stored on master</a:t>
            </a:r>
            <a:endParaRPr lang="en-US" dirty="0"/>
          </a:p>
          <a:p>
            <a:pPr marL="0" indent="0">
              <a:buNone/>
            </a:pPr>
            <a:r>
              <a:rPr lang="en-US" dirty="0" err="1"/>
              <a:t>Kubelet</a:t>
            </a:r>
            <a:r>
              <a:rPr lang="en-US" dirty="0"/>
              <a:t> communication state and health of containers to kubernetes. Like if pod require more resources or it is failing and need to bring up.</a:t>
            </a:r>
          </a:p>
          <a:p>
            <a:pPr marL="0" indent="0">
              <a:buNone/>
            </a:pPr>
            <a:endParaRPr lang="en-US" dirty="0"/>
          </a:p>
          <a:p>
            <a:pPr marL="0" indent="0">
              <a:buNone/>
            </a:pPr>
            <a:endParaRPr lang="en-US" dirty="0"/>
          </a:p>
          <a:p>
            <a:pPr marL="0" indent="0">
              <a:buNone/>
            </a:pPr>
            <a:r>
              <a:rPr lang="en-US" dirty="0"/>
              <a:t>Master is also called as Control Plane and it controls the worker nodes.  It consists of – </a:t>
            </a:r>
          </a:p>
          <a:p>
            <a:pPr marL="0" indent="0">
              <a:buNone/>
            </a:pPr>
            <a:endParaRPr lang="en-US" dirty="0"/>
          </a:p>
          <a:p>
            <a:pPr marL="0" indent="0">
              <a:buNone/>
            </a:pPr>
            <a:r>
              <a:rPr lang="en-US" dirty="0"/>
              <a:t>Etcd – Stores overall configuration data of cluster (state and details of pods). We will learn about configuration data and how to make it available to Pods.</a:t>
            </a:r>
          </a:p>
          <a:p>
            <a:pPr marL="0" indent="0">
              <a:buNone/>
            </a:pPr>
            <a:endParaRPr lang="en-US" dirty="0"/>
          </a:p>
          <a:p>
            <a:pPr marL="0" indent="0">
              <a:buNone/>
            </a:pPr>
            <a:r>
              <a:rPr lang="en-US" dirty="0"/>
              <a:t>API Server – The interfaces to k8. The user and also the internal components uses these APIs to interact with k8. API Server is responsible to facilitates the communication via k8 apis.</a:t>
            </a:r>
          </a:p>
          <a:p>
            <a:pPr marL="0" indent="0">
              <a:buNone/>
            </a:pPr>
            <a:endParaRPr lang="en-US" dirty="0"/>
          </a:p>
          <a:p>
            <a:pPr marL="0" indent="0">
              <a:buNone/>
            </a:pPr>
            <a:r>
              <a:rPr lang="en-US" dirty="0"/>
              <a:t>Schedular – Schedules the pod on worker node. It decide which node to put the containers based on worker node resources, policies and other factors</a:t>
            </a:r>
          </a:p>
          <a:p>
            <a:pPr marL="0" indent="0">
              <a:buNone/>
            </a:pPr>
            <a:endParaRPr lang="en-US" dirty="0"/>
          </a:p>
          <a:p>
            <a:pPr marL="0" indent="0">
              <a:buNone/>
            </a:pPr>
            <a:r>
              <a:rPr lang="en-US" dirty="0"/>
              <a:t>Controller Manager – Responsible for bringing current state to desired state. Like say, Pods required are 4 and now are 3, so this component is responsible to trigger scheduling of one more pod. It decides what action to take when node goes down. When a new project is created, those require some default entities like Service Accounts. Controller Manager creates those.</a:t>
            </a:r>
          </a:p>
          <a:p>
            <a:pPr marL="0" indent="0">
              <a:buNone/>
            </a:pPr>
            <a:endParaRPr lang="en-US" dirty="0"/>
          </a:p>
          <a:p>
            <a:pPr marL="0" indent="0">
              <a:buNone/>
            </a:pPr>
            <a:r>
              <a:rPr lang="en-US" dirty="0"/>
              <a:t>Kubectl is CLI to interact with k8 APIs.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38</a:t>
            </a:fld>
            <a:endParaRPr lang="en-US" dirty="0"/>
          </a:p>
        </p:txBody>
      </p:sp>
    </p:spTree>
    <p:extLst>
      <p:ext uri="{BB962C8B-B14F-4D97-AF65-F5344CB8AC3E}">
        <p14:creationId xmlns:p14="http://schemas.microsoft.com/office/powerpoint/2010/main" val="4220181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kind delete cluster -&gt; will delete cluster kind</a:t>
            </a:r>
          </a:p>
          <a:p>
            <a:r>
              <a:rPr lang="en-US" dirty="0"/>
              <a:t>kind delete cluster --name chandra-learnings -&gt; will delete cluster chandra-learnings</a:t>
            </a:r>
          </a:p>
          <a:p>
            <a:r>
              <a:rPr lang="en-US" dirty="0"/>
              <a:t>On </a:t>
            </a:r>
            <a:r>
              <a:rPr lang="en-US" dirty="0" err="1"/>
              <a:t>powershell</a:t>
            </a:r>
            <a:r>
              <a:rPr lang="en-US" dirty="0"/>
              <a:t> (admin)</a:t>
            </a:r>
          </a:p>
          <a:p>
            <a:endParaRPr lang="en-US" dirty="0"/>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--shutdown</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--list --verbose</a:t>
            </a:r>
          </a:p>
          <a:p>
            <a:r>
              <a:rPr lang="en-US" dirty="0"/>
              <a:t>To start</a:t>
            </a:r>
          </a:p>
          <a:p>
            <a:r>
              <a:rPr lang="en-US" dirty="0" err="1"/>
              <a:t>wsl</a:t>
            </a:r>
            <a:r>
              <a:rPr lang="en-US" dirty="0"/>
              <a:t> -d Ubuntu-22.04</a:t>
            </a:r>
          </a:p>
        </p:txBody>
      </p:sp>
      <p:sp>
        <p:nvSpPr>
          <p:cNvPr id="4" name="Slide Number Placeholder 3"/>
          <p:cNvSpPr>
            <a:spLocks noGrp="1"/>
          </p:cNvSpPr>
          <p:nvPr>
            <p:ph type="sldNum" sz="quarter" idx="5"/>
          </p:nvPr>
        </p:nvSpPr>
        <p:spPr/>
        <p:txBody>
          <a:bodyPr/>
          <a:lstStyle/>
          <a:p>
            <a:fld id="{22289C57-55D7-40A4-A101-E74FAC7A092B}" type="slidenum">
              <a:rPr lang="en-US" smtClean="0"/>
              <a:t>39</a:t>
            </a:fld>
            <a:endParaRPr lang="en-US" dirty="0"/>
          </a:p>
        </p:txBody>
      </p:sp>
    </p:spTree>
    <p:extLst>
      <p:ext uri="{BB962C8B-B14F-4D97-AF65-F5344CB8AC3E}">
        <p14:creationId xmlns:p14="http://schemas.microsoft.com/office/powerpoint/2010/main" val="3333816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calico pods give error – </a:t>
            </a:r>
          </a:p>
          <a:p>
            <a:r>
              <a:rPr lang="pt-BR" b="0" i="0" dirty="0">
                <a:solidFill>
                  <a:srgbClr val="E2E8F0"/>
                </a:solidFill>
                <a:effectLst/>
                <a:latin typeface="ui-monospace"/>
              </a:rPr>
              <a:t>vagrant halt</a:t>
            </a:r>
          </a:p>
          <a:p>
            <a:r>
              <a:rPr lang="pt-BR" b="0" i="0">
                <a:solidFill>
                  <a:srgbClr val="E2E8F0"/>
                </a:solidFill>
                <a:effectLst/>
                <a:latin typeface="ui-monospace"/>
              </a:rPr>
              <a:t>vagrant up</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47</a:t>
            </a:fld>
            <a:endParaRPr lang="en-US" dirty="0"/>
          </a:p>
        </p:txBody>
      </p:sp>
    </p:spTree>
    <p:extLst>
      <p:ext uri="{BB962C8B-B14F-4D97-AF65-F5344CB8AC3E}">
        <p14:creationId xmlns:p14="http://schemas.microsoft.com/office/powerpoint/2010/main" val="2992580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p>
          <a:p>
            <a:r>
              <a:rPr lang="en-US" dirty="0"/>
              <a:t>Students in each class will have access to their own set of resources (tutor, electrical utilities, benches etc.,)</a:t>
            </a:r>
          </a:p>
          <a:p>
            <a:r>
              <a:rPr lang="en-US" dirty="0"/>
              <a:t>In K8 these are namespaces and all objects within namespaces have access to their own set of resources</a:t>
            </a:r>
          </a:p>
          <a:p>
            <a:r>
              <a:rPr lang="en-US" dirty="0"/>
              <a:t>They also can reach each other</a:t>
            </a:r>
          </a:p>
          <a:p>
            <a:r>
              <a:rPr lang="en-US" dirty="0"/>
              <a:t>They also can reach objects in other namespaces but via some mechanism, which we will see latter</a:t>
            </a:r>
          </a:p>
        </p:txBody>
      </p:sp>
      <p:sp>
        <p:nvSpPr>
          <p:cNvPr id="4" name="Slide Number Placeholder 3"/>
          <p:cNvSpPr>
            <a:spLocks noGrp="1"/>
          </p:cNvSpPr>
          <p:nvPr>
            <p:ph type="sldNum" sz="quarter" idx="5"/>
          </p:nvPr>
        </p:nvSpPr>
        <p:spPr/>
        <p:txBody>
          <a:bodyPr/>
          <a:lstStyle/>
          <a:p>
            <a:fld id="{22289C57-55D7-40A4-A101-E74FAC7A092B}" type="slidenum">
              <a:rPr lang="en-US" smtClean="0"/>
              <a:t>48</a:t>
            </a:fld>
            <a:endParaRPr lang="en-US" dirty="0"/>
          </a:p>
        </p:txBody>
      </p:sp>
    </p:spTree>
    <p:extLst>
      <p:ext uri="{BB962C8B-B14F-4D97-AF65-F5344CB8AC3E}">
        <p14:creationId xmlns:p14="http://schemas.microsoft.com/office/powerpoint/2010/main" val="2153659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C0D0E"/>
                </a:solidFill>
                <a:effectLst/>
                <a:latin typeface="ui-monospace"/>
              </a:rPr>
              <a:t>sudo</a:t>
            </a:r>
            <a:r>
              <a:rPr lang="en-US" b="0" i="0" dirty="0">
                <a:solidFill>
                  <a:srgbClr val="0C0D0E"/>
                </a:solidFill>
                <a:effectLst/>
                <a:latin typeface="ui-monospace"/>
              </a:rPr>
              <a:t> </a:t>
            </a:r>
            <a:r>
              <a:rPr lang="en-US" b="0" i="0" dirty="0" err="1">
                <a:solidFill>
                  <a:srgbClr val="0C0D0E"/>
                </a:solidFill>
                <a:effectLst/>
                <a:latin typeface="ui-monospace"/>
              </a:rPr>
              <a:t>systemctl</a:t>
            </a:r>
            <a:r>
              <a:rPr lang="en-US" b="0" i="0" dirty="0">
                <a:solidFill>
                  <a:srgbClr val="0C0D0E"/>
                </a:solidFill>
                <a:effectLst/>
                <a:latin typeface="ui-monospace"/>
              </a:rPr>
              <a:t> enable docker</a:t>
            </a: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docker.service</a:t>
            </a:r>
            <a:endParaRPr lang="en-US" dirty="0">
              <a:effectLst/>
            </a:endParaRP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containerd.service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status</a:t>
            </a:r>
            <a:r>
              <a:rPr lang="en-US" dirty="0">
                <a:effectLst/>
              </a:rPr>
              <a:t> </a:t>
            </a:r>
            <a:r>
              <a:rPr lang="en-US" dirty="0" err="1">
                <a:effectLst/>
              </a:rPr>
              <a:t>docker.service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658B00"/>
                </a:solidFill>
                <a:effectLst/>
              </a:rPr>
              <a:t>sudo</a:t>
            </a:r>
            <a:r>
              <a:rPr lang="en-US" dirty="0">
                <a:solidFill>
                  <a:srgbClr val="658B00"/>
                </a:solidFill>
                <a:effectLst/>
              </a:rPr>
              <a:t> </a:t>
            </a:r>
            <a:r>
              <a:rPr lang="en-US" dirty="0" err="1"/>
              <a:t>systemctl</a:t>
            </a:r>
            <a:r>
              <a:rPr lang="en-US" dirty="0"/>
              <a:t> status docker</a:t>
            </a:r>
            <a:endParaRPr lang="en-US" dirty="0">
              <a:effectLst/>
            </a:endParaRPr>
          </a:p>
          <a:p>
            <a:endParaRPr lang="en-US" dirty="0">
              <a:effectLst/>
            </a:endParaRPr>
          </a:p>
          <a:p>
            <a:endParaRPr lang="en-US" dirty="0">
              <a:effectLst/>
            </a:endParaRPr>
          </a:p>
          <a:p>
            <a:r>
              <a:rPr lang="en-US" dirty="0" err="1">
                <a:solidFill>
                  <a:srgbClr val="658B00"/>
                </a:solidFill>
                <a:effectLst/>
              </a:rPr>
              <a:t>sudo</a:t>
            </a:r>
            <a:r>
              <a:rPr lang="en-US" dirty="0">
                <a:solidFill>
                  <a:srgbClr val="658B00"/>
                </a:solidFill>
                <a:effectLst/>
              </a:rPr>
              <a:t> </a:t>
            </a:r>
            <a:r>
              <a:rPr lang="en-US" dirty="0" err="1"/>
              <a:t>systemctl</a:t>
            </a:r>
            <a:r>
              <a:rPr lang="en-US" dirty="0"/>
              <a:t> start docker</a:t>
            </a:r>
            <a:endParaRPr lang="en-US" dirty="0">
              <a:effectLst/>
            </a:endParaRPr>
          </a:p>
          <a:p>
            <a:r>
              <a:rPr lang="en-US" dirty="0" err="1">
                <a:solidFill>
                  <a:srgbClr val="658B00"/>
                </a:solidFill>
                <a:effectLst/>
              </a:rPr>
              <a:t>sudo</a:t>
            </a:r>
            <a:r>
              <a:rPr lang="en-US" dirty="0">
                <a:solidFill>
                  <a:srgbClr val="658B00"/>
                </a:solidFill>
                <a:effectLst/>
              </a:rPr>
              <a:t> </a:t>
            </a:r>
            <a:r>
              <a:rPr lang="en-US" dirty="0">
                <a:solidFill>
                  <a:srgbClr val="00688B"/>
                </a:solidFill>
                <a:effectLst/>
              </a:rPr>
              <a:t>service docker start</a:t>
            </a:r>
          </a:p>
          <a:p>
            <a:endParaRPr lang="en-US" dirty="0">
              <a:solidFill>
                <a:srgbClr val="00688B"/>
              </a:solidFill>
              <a:effectLst/>
            </a:endParaRPr>
          </a:p>
          <a:p>
            <a:r>
              <a:rPr lang="en-US" dirty="0">
                <a:solidFill>
                  <a:srgbClr val="00688B"/>
                </a:solidFill>
                <a:effectLst/>
              </a:rPr>
              <a:t>If you face some issue like Host not started with system and all , Follow from link</a:t>
            </a:r>
          </a:p>
          <a:p>
            <a:r>
              <a:rPr lang="en-US" dirty="0">
                <a:solidFill>
                  <a:srgbClr val="00688B"/>
                </a:solidFill>
                <a:effectLst/>
              </a:rPr>
              <a:t>https://forums.docker.com/t/wsl-cannot-connect-to-the-docker-daemon-at-unix-var-run-docker-sock-is-the-docker-daemon-running/116245</a:t>
            </a:r>
          </a:p>
          <a:p>
            <a:r>
              <a:rPr lang="en-US" dirty="0">
                <a:solidFill>
                  <a:srgbClr val="00688B"/>
                </a:solidFill>
                <a:effectLst/>
              </a:rPr>
              <a:t>The STEPS as – </a:t>
            </a:r>
          </a:p>
          <a:p>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update-alternatives --config iptables</a:t>
            </a:r>
            <a:br>
              <a:rPr lang="en-US" dirty="0"/>
            </a:br>
            <a:r>
              <a:rPr lang="en-US" b="0" i="0" dirty="0">
                <a:solidFill>
                  <a:srgbClr val="445D6E"/>
                </a:solidFill>
                <a:effectLst/>
                <a:latin typeface="Open Sans" panose="020B0606030504020204" pitchFamily="34" charset="0"/>
              </a:rPr>
              <a:t>Enter 1 to select iptables-legacy</a:t>
            </a:r>
            <a:br>
              <a:rPr lang="en-US" dirty="0"/>
            </a:br>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service docker start</a:t>
            </a:r>
            <a:endParaRPr lang="en-US" dirty="0">
              <a:solidFill>
                <a:srgbClr val="00688B"/>
              </a:solidFill>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1829370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Fig , The node is having 4 vCPUs</a:t>
            </a:r>
          </a:p>
          <a:p>
            <a:endParaRPr lang="en-US" dirty="0"/>
          </a:p>
          <a:p>
            <a:r>
              <a:rPr lang="en-US" dirty="0"/>
              <a:t>With No Resource </a:t>
            </a:r>
            <a:r>
              <a:rPr lang="en-US" dirty="0" err="1"/>
              <a:t>Reqt</a:t>
            </a:r>
            <a:r>
              <a:rPr lang="en-US" dirty="0"/>
              <a:t> Specified – 1 pod can consume all available resource and can suffocate other pod</a:t>
            </a:r>
          </a:p>
          <a:p>
            <a:endParaRPr lang="en-US" dirty="0"/>
          </a:p>
          <a:p>
            <a:r>
              <a:rPr lang="en-US" dirty="0"/>
              <a:t>Only Limit is Set – So K8 auto set Request = Limits</a:t>
            </a:r>
          </a:p>
          <a:p>
            <a:r>
              <a:rPr lang="en-US" dirty="0"/>
              <a:t>Now say pods are specified to have 3 vCPUs as limit then again resource would be issue as both pods will be guaranteed to get, but nodes don’t have that</a:t>
            </a:r>
          </a:p>
          <a:p>
            <a:r>
              <a:rPr lang="en-US" dirty="0"/>
              <a:t>So for both  2</a:t>
            </a:r>
            <a:r>
              <a:rPr lang="en-US" baseline="30000" dirty="0"/>
              <a:t>nd</a:t>
            </a:r>
            <a:r>
              <a:rPr lang="en-US" dirty="0"/>
              <a:t> second block its green, but 3</a:t>
            </a:r>
            <a:r>
              <a:rPr lang="en-US" baseline="30000" dirty="0"/>
              <a:t>rd</a:t>
            </a:r>
            <a:r>
              <a:rPr lang="en-US" dirty="0"/>
              <a:t> block is red</a:t>
            </a:r>
          </a:p>
          <a:p>
            <a:endParaRPr lang="en-US" dirty="0"/>
          </a:p>
          <a:p>
            <a:r>
              <a:rPr lang="en-US" dirty="0"/>
              <a:t>Both request and limits are set</a:t>
            </a:r>
          </a:p>
          <a:p>
            <a:r>
              <a:rPr lang="en-US" dirty="0"/>
              <a:t>Say pod 1 and pod 2 are having 1 as requests and 2 a limits, So they get what is specified, </a:t>
            </a:r>
          </a:p>
          <a:p>
            <a:r>
              <a:rPr lang="en-US" dirty="0"/>
              <a:t>but imagine pod1 need more vCPUs for some reason , and CPUs are available, but since the limits are specified, pods can’t go beyond limits</a:t>
            </a:r>
          </a:p>
          <a:p>
            <a:endParaRPr lang="en-US" dirty="0"/>
          </a:p>
          <a:p>
            <a:r>
              <a:rPr lang="en-US" dirty="0"/>
              <a:t>Only request is set – Same scenario as last one and this time, pods can get , if needed and vCPUs are available</a:t>
            </a:r>
          </a:p>
          <a:p>
            <a:r>
              <a:rPr lang="en-US" dirty="0"/>
              <a:t>But at any point , pod 2, is guaranteed to get what is requested and in such cases if pod1 needed more than limit , then it is throttled</a:t>
            </a:r>
          </a:p>
          <a:p>
            <a:r>
              <a:rPr lang="en-US" dirty="0"/>
              <a:t>Most Ideal scenario. </a:t>
            </a:r>
          </a:p>
          <a:p>
            <a:endParaRPr lang="en-US" dirty="0"/>
          </a:p>
          <a:p>
            <a:endParaRPr lang="en-US" dirty="0"/>
          </a:p>
          <a:p>
            <a:r>
              <a:rPr lang="en-US" dirty="0"/>
              <a:t>Same behaviors exist for memory.</a:t>
            </a:r>
          </a:p>
          <a:p>
            <a:r>
              <a:rPr lang="en-US" dirty="0"/>
              <a:t>In last case in case pod2 needed its guaranteed memory and pod1 is consuming more than limit , then it need to be killed.</a:t>
            </a:r>
          </a:p>
          <a:p>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61</a:t>
            </a:fld>
            <a:endParaRPr lang="en-US" dirty="0"/>
          </a:p>
        </p:txBody>
      </p:sp>
    </p:spTree>
    <p:extLst>
      <p:ext uri="{BB962C8B-B14F-4D97-AF65-F5344CB8AC3E}">
        <p14:creationId xmlns:p14="http://schemas.microsoft.com/office/powerpoint/2010/main" val="3920121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79</a:t>
            </a:fld>
            <a:endParaRPr lang="en-US" dirty="0"/>
          </a:p>
        </p:txBody>
      </p:sp>
    </p:spTree>
    <p:extLst>
      <p:ext uri="{BB962C8B-B14F-4D97-AF65-F5344CB8AC3E}">
        <p14:creationId xmlns:p14="http://schemas.microsoft.com/office/powerpoint/2010/main" val="2449252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416165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Open </a:t>
            </a:r>
            <a:r>
              <a:rPr lang="en-US" dirty="0" err="1"/>
              <a:t>VSCode</a:t>
            </a:r>
            <a:r>
              <a:rPr lang="en-US" dirty="0"/>
              <a:t> in Vagrant machine</a:t>
            </a:r>
          </a:p>
          <a:p>
            <a:r>
              <a:rPr lang="en-US" dirty="0"/>
              <a:t>Bring up vagrant machine</a:t>
            </a:r>
          </a:p>
          <a:p>
            <a:r>
              <a:rPr lang="en-US" dirty="0"/>
              <a:t>On git bash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vagrant ssh-config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Copy controlplane machine config to some file in some folder like controlplaneconfig.txt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Now on </a:t>
            </a:r>
            <a:r>
              <a:rPr lang="en-US" sz="1800" dirty="0" err="1">
                <a:solidFill>
                  <a:prstClr val="black"/>
                </a:solidFill>
                <a:latin typeface="Lucida Console" panose="020B0609040504020204" pitchFamily="49" charset="0"/>
              </a:rPr>
              <a:t>vcCode</a:t>
            </a:r>
            <a:r>
              <a:rPr lang="en-US" sz="1800" dirty="0">
                <a:solidFill>
                  <a:prstClr val="black"/>
                </a:solidFill>
                <a:latin typeface="Lucida Console" panose="020B0609040504020204" pitchFamily="49" charset="0"/>
              </a:rPr>
              <a:t> press 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0C0D0E"/>
                </a:solidFill>
                <a:effectLst/>
                <a:highlight>
                  <a:srgbClr val="E3E6E8"/>
                </a:highlight>
                <a:latin typeface="ui-monospace"/>
              </a:rPr>
              <a:t>Remote-SSH: Open Configuration</a:t>
            </a:r>
            <a:r>
              <a:rPr lang="en-US" sz="1800" b="0" i="0" dirty="0">
                <a:solidFill>
                  <a:prstClr val="black"/>
                </a:solidFill>
                <a:effectLst/>
                <a:highlight>
                  <a:srgbClr val="E3E6E8"/>
                </a:highlight>
                <a:latin typeface="Lucida Console" panose="020B0609040504020204" pitchFamily="49" charset="0"/>
              </a:rPr>
              <a:t>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Say new configuration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And paste the file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Then Ctrl Shift 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040C28"/>
                </a:solidFill>
                <a:effectLst/>
                <a:latin typeface="Google Sans"/>
              </a:rPr>
              <a:t>Remote-SSH: Connect to Host.</a:t>
            </a:r>
            <a:endParaRPr lang="en-US" sz="1800" b="0" i="0" dirty="0">
              <a:solidFill>
                <a:prstClr val="black"/>
              </a:solidFill>
              <a:effectLst/>
              <a:highlight>
                <a:srgbClr val="E3E6E8"/>
              </a:highlight>
              <a:latin typeface="Lucida Console" panose="020B06090405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And open default machine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prstClr val="black"/>
              </a:solidFill>
              <a:latin typeface="Lucida Console" panose="020B0609040504020204" pitchFamily="49" charset="0"/>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477260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1534112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4264696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1547471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4293395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30719823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killercoda.com/playgrounds/scenario/kubernetes"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login.docker.com/"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docs.docker.com/engine/install/ubuntu/"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x.x.x.x:30008/application" TargetMode="External"/><Relationship Id="rId2" Type="http://schemas.openxmlformats.org/officeDocument/2006/relationships/hyperlink" Target="http://y.y.y.y/application" TargetMode="Externa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labs.play-with-docker.co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hub.docker.com/_/registry"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Docker and kubernetes (k8)</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Image layers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713436"/>
            <a:ext cx="8139734" cy="2642913"/>
          </a:xfrm>
        </p:spPr>
        <p:txBody>
          <a:bodyPr>
            <a:normAutofit fontScale="92500" lnSpcReduction="10000"/>
          </a:bodyPr>
          <a:lstStyle/>
          <a:p>
            <a:pPr marL="285750" indent="-285750">
              <a:buFont typeface="Wingdings" panose="05000000000000000000" pitchFamily="2" charset="2"/>
              <a:buChar char="q"/>
            </a:pPr>
            <a:r>
              <a:rPr lang="en-US" sz="1800" dirty="0"/>
              <a:t>Every instruction is represented as layer on image</a:t>
            </a:r>
          </a:p>
          <a:p>
            <a:pPr marL="285750" indent="-285750">
              <a:buFont typeface="Wingdings" panose="05000000000000000000" pitchFamily="2" charset="2"/>
              <a:buChar char="q"/>
            </a:pPr>
            <a:r>
              <a:rPr lang="en-US" sz="1800" dirty="0"/>
              <a:t>Each layer is just changes from previous layer and this reflect in size</a:t>
            </a:r>
          </a:p>
          <a:p>
            <a:pPr marL="742950" lvl="1" indent="-285750">
              <a:buFont typeface="Arial" panose="020B0604020202020204" pitchFamily="34" charset="0"/>
              <a:buChar char="•"/>
            </a:pPr>
            <a:r>
              <a:rPr lang="en-US" sz="1500" dirty="0">
                <a:solidFill>
                  <a:schemeClr val="accent5">
                    <a:lumMod val="75000"/>
                  </a:schemeClr>
                </a:solidFill>
              </a:rPr>
              <a:t>docker history &lt;image_id&gt;</a:t>
            </a:r>
          </a:p>
          <a:p>
            <a:pPr marL="285750" indent="-285750">
              <a:buFont typeface="Wingdings" panose="05000000000000000000" pitchFamily="2" charset="2"/>
              <a:buChar char="q"/>
            </a:pPr>
            <a:r>
              <a:rPr lang="en-US" sz="1800" dirty="0"/>
              <a:t>After a first built, the instructions are cached</a:t>
            </a:r>
          </a:p>
          <a:p>
            <a:pPr marL="285750" indent="-285750">
              <a:buFont typeface="Wingdings" panose="05000000000000000000" pitchFamily="2" charset="2"/>
              <a:buChar char="q"/>
            </a:pPr>
            <a:r>
              <a:rPr lang="en-US" sz="1800" dirty="0"/>
              <a:t>When you changes something and rebuild, the instructions are evaluation against cached ones and only changed ones are built again, super-fast</a:t>
            </a:r>
          </a:p>
          <a:p>
            <a:pPr marL="285750" indent="-285750">
              <a:buFont typeface="Wingdings" panose="05000000000000000000" pitchFamily="2" charset="2"/>
              <a:buChar char="q"/>
            </a:pPr>
            <a:r>
              <a:rPr lang="en-US" sz="1800" dirty="0"/>
              <a:t>But when a layer is changed, all layers beyond that are re-built</a:t>
            </a:r>
          </a:p>
          <a:p>
            <a:pPr marL="285750" indent="-285750">
              <a:buFont typeface="Wingdings" panose="05000000000000000000" pitchFamily="2" charset="2"/>
              <a:buChar char="q"/>
            </a:pPr>
            <a:r>
              <a:rPr lang="en-US" sz="1800" dirty="0"/>
              <a:t>Layers are read-only</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7" name="Picture 6" descr="Graphical user interface&#10;&#10;Description automatically generated with medium confidence">
            <a:extLst>
              <a:ext uri="{FF2B5EF4-FFF2-40B4-BE49-F238E27FC236}">
                <a16:creationId xmlns:a16="http://schemas.microsoft.com/office/drawing/2014/main" id="{B8D454A1-0676-A6E3-FB79-5C71A1B86866}"/>
              </a:ext>
            </a:extLst>
          </p:cNvPr>
          <p:cNvPicPr>
            <a:picLocks noChangeAspect="1"/>
          </p:cNvPicPr>
          <p:nvPr/>
        </p:nvPicPr>
        <p:blipFill>
          <a:blip r:embed="rId3"/>
          <a:stretch>
            <a:fillRect/>
          </a:stretch>
        </p:blipFill>
        <p:spPr>
          <a:xfrm>
            <a:off x="860659" y="942628"/>
            <a:ext cx="5792008" cy="2486372"/>
          </a:xfrm>
          <a:prstGeom prst="rect">
            <a:avLst/>
          </a:prstGeom>
        </p:spPr>
      </p:pic>
    </p:spTree>
    <p:extLst>
      <p:ext uri="{BB962C8B-B14F-4D97-AF65-F5344CB8AC3E}">
        <p14:creationId xmlns:p14="http://schemas.microsoft.com/office/powerpoint/2010/main" val="351329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DOCKER COMMANDS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800100" lvl="1" indent="-342900">
              <a:buFont typeface="Arial" panose="020B0604020202020204" pitchFamily="34" charset="0"/>
              <a:buChar char="•"/>
            </a:pPr>
            <a:r>
              <a:rPr lang="en-US" sz="1800" dirty="0">
                <a:solidFill>
                  <a:srgbClr val="002060"/>
                </a:solidFill>
              </a:rPr>
              <a:t>docker run hello-world  -&gt; image will be pulled first time and subsequent execution it will pick from local</a:t>
            </a:r>
          </a:p>
          <a:p>
            <a:pPr marL="800100" lvl="1" indent="-342900">
              <a:buFont typeface="Arial" panose="020B0604020202020204" pitchFamily="34" charset="0"/>
              <a:buChar char="•"/>
            </a:pPr>
            <a:r>
              <a:rPr lang="en-US" sz="1800" dirty="0">
                <a:solidFill>
                  <a:srgbClr val="002060"/>
                </a:solidFill>
              </a:rPr>
              <a:t>docker run -d ubuntu sleep 5000   (run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container)</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ps</a:t>
            </a:r>
            <a:r>
              <a:rPr lang="en-US" sz="1800" dirty="0">
                <a:solidFill>
                  <a:srgbClr val="002060"/>
                </a:solidFill>
              </a:rPr>
              <a:t> –a -&gt; will list all containers</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ps</a:t>
            </a:r>
            <a:r>
              <a:rPr lang="en-US" sz="1800" dirty="0">
                <a:solidFill>
                  <a:srgbClr val="002060"/>
                </a:solidFill>
              </a:rPr>
              <a:t> -&gt;  will list running containers</a:t>
            </a:r>
          </a:p>
          <a:p>
            <a:pPr marL="800100" lvl="1" indent="-342900">
              <a:buFont typeface="Arial" panose="020B0604020202020204" pitchFamily="34" charset="0"/>
              <a:buChar char="•"/>
            </a:pPr>
            <a:r>
              <a:rPr lang="en-US" sz="1800" dirty="0">
                <a:solidFill>
                  <a:srgbClr val="002060"/>
                </a:solidFill>
              </a:rPr>
              <a:t>docker stop &lt;</a:t>
            </a:r>
            <a:r>
              <a:rPr lang="en-US" sz="1800" dirty="0" err="1">
                <a:solidFill>
                  <a:srgbClr val="002060"/>
                </a:solidFill>
              </a:rPr>
              <a:t>container_id</a:t>
            </a:r>
            <a:r>
              <a:rPr lang="en-US" sz="1800" dirty="0">
                <a:solidFill>
                  <a:srgbClr val="002060"/>
                </a:solidFill>
              </a:rPr>
              <a:t>&gt; - stop container (also start) (</a:t>
            </a:r>
            <a:r>
              <a:rPr lang="en-US" sz="1800" dirty="0" err="1">
                <a:solidFill>
                  <a:srgbClr val="002060"/>
                </a:solidFill>
              </a:rPr>
              <a:t>container_id</a:t>
            </a:r>
            <a:r>
              <a:rPr lang="en-US" sz="1800" dirty="0">
                <a:solidFill>
                  <a:srgbClr val="002060"/>
                </a:solidFill>
              </a:rPr>
              <a:t> can be replaced with container name)</a:t>
            </a:r>
          </a:p>
          <a:p>
            <a:pPr marL="800100" lvl="1" indent="-342900">
              <a:buFont typeface="Arial" panose="020B0604020202020204" pitchFamily="34" charset="0"/>
              <a:buChar char="•"/>
            </a:pPr>
            <a:r>
              <a:rPr lang="en-US" sz="1800" dirty="0">
                <a:solidFill>
                  <a:srgbClr val="002060"/>
                </a:solidFill>
              </a:rPr>
              <a:t>docker rm &lt;</a:t>
            </a:r>
            <a:r>
              <a:rPr lang="en-US" sz="1800" dirty="0" err="1">
                <a:solidFill>
                  <a:srgbClr val="002060"/>
                </a:solidFill>
              </a:rPr>
              <a:t>container_id</a:t>
            </a:r>
            <a:r>
              <a:rPr lang="en-US" sz="1800" dirty="0">
                <a:solidFill>
                  <a:srgbClr val="002060"/>
                </a:solidFill>
              </a:rPr>
              <a:t>&gt; - remove container</a:t>
            </a:r>
          </a:p>
          <a:p>
            <a:pPr marL="800100" lvl="1" indent="-342900">
              <a:buFont typeface="Arial" panose="020B0604020202020204" pitchFamily="34" charset="0"/>
              <a:buChar char="•"/>
            </a:pPr>
            <a:r>
              <a:rPr lang="en-US" sz="1800" dirty="0">
                <a:solidFill>
                  <a:srgbClr val="002060"/>
                </a:solidFill>
              </a:rPr>
              <a:t>docker images – list of images</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rmi</a:t>
            </a:r>
            <a:r>
              <a:rPr lang="en-US" sz="1800" dirty="0">
                <a:solidFill>
                  <a:srgbClr val="002060"/>
                </a:solidFill>
              </a:rPr>
              <a:t> &lt;</a:t>
            </a:r>
            <a:r>
              <a:rPr lang="en-US" sz="1800" dirty="0" err="1">
                <a:solidFill>
                  <a:srgbClr val="002060"/>
                </a:solidFill>
              </a:rPr>
              <a:t>image_name</a:t>
            </a:r>
            <a:r>
              <a:rPr lang="en-US" sz="1800" dirty="0">
                <a:solidFill>
                  <a:srgbClr val="002060"/>
                </a:solidFill>
              </a:rPr>
              <a:t>&gt; - remove image from local system (ensure all running container from that image are stopped and removed)</a:t>
            </a:r>
          </a:p>
          <a:p>
            <a:pPr marL="800100" lvl="1" indent="-342900">
              <a:buFont typeface="Arial" panose="020B0604020202020204" pitchFamily="34" charset="0"/>
              <a:buChar char="•"/>
            </a:pPr>
            <a:r>
              <a:rPr lang="en-US" sz="1800" dirty="0">
                <a:solidFill>
                  <a:srgbClr val="002060"/>
                </a:solidFill>
              </a:rPr>
              <a:t>docker pull &lt;</a:t>
            </a:r>
            <a:r>
              <a:rPr lang="en-US" sz="1800" dirty="0" err="1">
                <a:solidFill>
                  <a:srgbClr val="002060"/>
                </a:solidFill>
              </a:rPr>
              <a:t>image_name</a:t>
            </a:r>
            <a:r>
              <a:rPr lang="en-US" sz="1800" dirty="0">
                <a:solidFill>
                  <a:srgbClr val="002060"/>
                </a:solidFill>
              </a:rPr>
              <a:t>&gt; - just download image with container being created</a:t>
            </a: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475606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Docker registry</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38560" y="786086"/>
            <a:ext cx="10234961" cy="5570263"/>
          </a:xfrm>
        </p:spPr>
        <p:txBody>
          <a:bodyPr>
            <a:normAutofit/>
          </a:bodyPr>
          <a:lstStyle/>
          <a:p>
            <a:pPr marL="285750" indent="-285750">
              <a:buFont typeface="Wingdings" panose="05000000000000000000" pitchFamily="2" charset="2"/>
              <a:buChar char="q"/>
            </a:pPr>
            <a:r>
              <a:rPr lang="en-US" sz="1800" dirty="0"/>
              <a:t>Central repository of all docker images</a:t>
            </a:r>
          </a:p>
          <a:p>
            <a:pPr marL="285750" indent="-285750">
              <a:buFont typeface="Wingdings" panose="05000000000000000000" pitchFamily="2" charset="2"/>
              <a:buChar char="q"/>
            </a:pPr>
            <a:r>
              <a:rPr lang="en-US" sz="1800" dirty="0"/>
              <a:t>Docker Hub is docker default registry</a:t>
            </a:r>
          </a:p>
          <a:p>
            <a:r>
              <a:rPr lang="en-US" dirty="0">
                <a:solidFill>
                  <a:srgbClr val="7030A0"/>
                </a:solidFill>
                <a:latin typeface="Abadi" panose="020B0604020104020204" pitchFamily="34" charset="0"/>
              </a:rPr>
              <a:t>                  </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a:t>
            </a:r>
            <a:r>
              <a:rPr lang="en-US" dirty="0">
                <a:solidFill>
                  <a:srgbClr val="7030A0"/>
                </a:solidFill>
                <a:latin typeface="Abadi" panose="020B0604020104020204" pitchFamily="34" charset="0"/>
                <a:sym typeface="Wingdings" panose="05000000000000000000" pitchFamily="2" charset="2"/>
              </a:rPr>
              <a:t> Say an image</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                  library/</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-&gt; where library is user account</a:t>
            </a:r>
          </a:p>
          <a:p>
            <a:r>
              <a:rPr lang="en-US" dirty="0">
                <a:solidFill>
                  <a:srgbClr val="7030A0"/>
                </a:solidFill>
                <a:latin typeface="Abadi" panose="020B0604020104020204" pitchFamily="34" charset="0"/>
              </a:rPr>
              <a:t>                  docker.io/library/</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-&gt; docker.io is default registry</a:t>
            </a:r>
          </a:p>
          <a:p>
            <a:pPr marL="285750" indent="-285750">
              <a:buFont typeface="Wingdings" panose="05000000000000000000" pitchFamily="2" charset="2"/>
              <a:buChar char="q"/>
            </a:pPr>
            <a:r>
              <a:rPr lang="en-US" sz="1800" dirty="0"/>
              <a:t>When this image is pushed, it get stored to registry (But as a user we can’t push to library user account, this account is user for all base images)</a:t>
            </a:r>
          </a:p>
          <a:p>
            <a:pPr marL="285750" indent="-285750">
              <a:buFont typeface="Wingdings" panose="05000000000000000000" pitchFamily="2" charset="2"/>
              <a:buChar char="q"/>
            </a:pPr>
            <a:r>
              <a:rPr lang="en-US" sz="1800" dirty="0"/>
              <a:t>There are various other registry (private registry AWS , Azure </a:t>
            </a:r>
            <a:r>
              <a:rPr lang="en-US" sz="1800" dirty="0" err="1"/>
              <a:t>etc</a:t>
            </a:r>
            <a:r>
              <a:rPr lang="en-US" sz="1800" dirty="0"/>
              <a:t>)</a:t>
            </a:r>
          </a:p>
          <a:p>
            <a:pPr marL="285750" indent="-285750">
              <a:buFont typeface="Wingdings" panose="05000000000000000000" pitchFamily="2" charset="2"/>
              <a:buChar char="q"/>
            </a:pPr>
            <a:r>
              <a:rPr lang="en-US" sz="1800" dirty="0"/>
              <a:t>When user wants to store image, he should create account on docker hub and name his image as</a:t>
            </a:r>
          </a:p>
          <a:p>
            <a:r>
              <a:rPr lang="en-US" dirty="0">
                <a:solidFill>
                  <a:srgbClr val="7030A0"/>
                </a:solidFill>
                <a:latin typeface="Abadi" panose="020B0604020104020204" pitchFamily="34" charset="0"/>
              </a:rPr>
              <a:t>&lt;</a:t>
            </a:r>
            <a:r>
              <a:rPr lang="en-US" dirty="0" err="1">
                <a:solidFill>
                  <a:srgbClr val="7030A0"/>
                </a:solidFill>
                <a:latin typeface="Abadi" panose="020B0604020104020204" pitchFamily="34" charset="0"/>
              </a:rPr>
              <a:t>docker_hub_user</a:t>
            </a:r>
            <a:r>
              <a:rPr lang="en-US" dirty="0">
                <a:solidFill>
                  <a:srgbClr val="7030A0"/>
                </a:solidFill>
                <a:latin typeface="Abadi" panose="020B0604020104020204" pitchFamily="34" charset="0"/>
              </a:rPr>
              <a:t>&gt;/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a:t>
            </a:r>
          </a:p>
          <a:p>
            <a:r>
              <a:rPr lang="en-US" dirty="0">
                <a:solidFill>
                  <a:srgbClr val="7030A0"/>
                </a:solidFill>
                <a:latin typeface="Abadi" panose="020B0604020104020204" pitchFamily="34" charset="0"/>
              </a:rPr>
              <a:t>docker push &lt;</a:t>
            </a:r>
            <a:r>
              <a:rPr lang="en-US" dirty="0" err="1">
                <a:solidFill>
                  <a:srgbClr val="7030A0"/>
                </a:solidFill>
                <a:latin typeface="Abadi" panose="020B0604020104020204" pitchFamily="34" charset="0"/>
              </a:rPr>
              <a:t>docker_hub_user</a:t>
            </a:r>
            <a:r>
              <a:rPr lang="en-US" dirty="0">
                <a:solidFill>
                  <a:srgbClr val="7030A0"/>
                </a:solidFill>
                <a:latin typeface="Abadi" panose="020B0604020104020204" pitchFamily="34" charset="0"/>
              </a:rPr>
              <a:t>&gt;/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881947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Demo for </a:t>
            </a:r>
            <a:r>
              <a:rPr lang="en-US" sz="2400" dirty="0" err="1"/>
              <a:t>json</a:t>
            </a:r>
            <a:endParaRPr lang="en-US" sz="2400"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Docker demo –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-docker-kubernetes-learnings/docker_demo_2</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015947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concepts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285750" indent="-285750">
              <a:buFont typeface="Wingdings" panose="05000000000000000000" pitchFamily="2" charset="2"/>
              <a:buChar char="q"/>
            </a:pPr>
            <a:r>
              <a:rPr lang="en-US" sz="2000" dirty="0">
                <a:solidFill>
                  <a:srgbClr val="002060"/>
                </a:solidFill>
              </a:rPr>
              <a:t>Unlike VMs, containers are not meant to host just OS</a:t>
            </a:r>
          </a:p>
          <a:p>
            <a:pPr marL="285750" indent="-285750">
              <a:buFont typeface="Wingdings" panose="05000000000000000000" pitchFamily="2" charset="2"/>
              <a:buChar char="q"/>
            </a:pPr>
            <a:r>
              <a:rPr lang="en-US" sz="2000" dirty="0">
                <a:solidFill>
                  <a:srgbClr val="002060"/>
                </a:solidFill>
              </a:rPr>
              <a:t>Containers are supposed to run some program like python web server or some database</a:t>
            </a:r>
          </a:p>
          <a:p>
            <a:pPr marL="285750" indent="-285750">
              <a:buFont typeface="Wingdings" panose="05000000000000000000" pitchFamily="2" charset="2"/>
              <a:buChar char="q"/>
            </a:pPr>
            <a:r>
              <a:rPr lang="en-US" sz="2000" dirty="0">
                <a:solidFill>
                  <a:srgbClr val="002060"/>
                </a:solidFill>
              </a:rPr>
              <a:t>So, some containers are in existed state</a:t>
            </a:r>
          </a:p>
          <a:p>
            <a:pPr marL="285750" indent="-285750">
              <a:buFont typeface="Wingdings" panose="05000000000000000000" pitchFamily="2" charset="2"/>
              <a:buChar char="q"/>
            </a:pPr>
            <a:r>
              <a:rPr lang="en-US" sz="2000" dirty="0">
                <a:solidFill>
                  <a:srgbClr val="002060"/>
                </a:solidFill>
              </a:rPr>
              <a:t>If the process is over, then container exit</a:t>
            </a:r>
          </a:p>
          <a:p>
            <a:pPr marL="800100" lvl="1" indent="-342900">
              <a:buFont typeface="Arial" panose="020B0604020202020204" pitchFamily="34" charset="0"/>
              <a:buChar char="•"/>
            </a:pPr>
            <a:r>
              <a:rPr lang="en-US" sz="1800" dirty="0">
                <a:solidFill>
                  <a:srgbClr val="002060"/>
                </a:solidFill>
              </a:rPr>
              <a:t>docker run ubuntu</a:t>
            </a:r>
          </a:p>
          <a:p>
            <a:pPr marL="285750" lvl="1" indent="-285750">
              <a:lnSpc>
                <a:spcPct val="100000"/>
              </a:lnSpc>
              <a:spcBef>
                <a:spcPts val="1000"/>
              </a:spcBef>
              <a:buFont typeface="Wingdings" panose="05000000000000000000" pitchFamily="2" charset="2"/>
              <a:buChar char="q"/>
            </a:pPr>
            <a:r>
              <a:rPr lang="en-US" spc="50" dirty="0">
                <a:solidFill>
                  <a:srgbClr val="002060"/>
                </a:solidFill>
              </a:rPr>
              <a:t>This command run a ubuntu image and exit as there is no process to run. Ubuntu is an OS</a:t>
            </a:r>
          </a:p>
          <a:p>
            <a:pPr marL="285750" lvl="1" indent="-285750">
              <a:lnSpc>
                <a:spcPct val="100000"/>
              </a:lnSpc>
              <a:spcBef>
                <a:spcPts val="1000"/>
              </a:spcBef>
              <a:buFont typeface="Wingdings" panose="05000000000000000000" pitchFamily="2" charset="2"/>
              <a:buChar char="q"/>
            </a:pPr>
            <a:r>
              <a:rPr lang="en-US" spc="50" dirty="0">
                <a:solidFill>
                  <a:srgbClr val="002060"/>
                </a:solidFill>
              </a:rPr>
              <a:t>To enter inside container and say execute any command</a:t>
            </a:r>
          </a:p>
          <a:p>
            <a:pPr marL="800100" lvl="1" indent="-342900">
              <a:buFont typeface="Arial" panose="020B0604020202020204" pitchFamily="34" charset="0"/>
              <a:buChar char="•"/>
            </a:pPr>
            <a:r>
              <a:rPr lang="en-US" sz="1800" dirty="0">
                <a:solidFill>
                  <a:srgbClr val="002060"/>
                </a:solidFill>
              </a:rPr>
              <a:t>cat /</a:t>
            </a:r>
            <a:r>
              <a:rPr lang="en-US" sz="1800" dirty="0" err="1">
                <a:solidFill>
                  <a:srgbClr val="002060"/>
                </a:solidFill>
              </a:rPr>
              <a:t>etc</a:t>
            </a:r>
            <a:r>
              <a:rPr lang="en-US" sz="1800" dirty="0">
                <a:solidFill>
                  <a:srgbClr val="002060"/>
                </a:solidFill>
              </a:rPr>
              <a:t>/</a:t>
            </a:r>
            <a:r>
              <a:rPr lang="en-US" sz="1800" dirty="0" err="1">
                <a:solidFill>
                  <a:srgbClr val="002060"/>
                </a:solidFill>
              </a:rPr>
              <a:t>resolv.conf</a:t>
            </a:r>
            <a:r>
              <a:rPr lang="en-US" sz="1800" dirty="0">
                <a:solidFill>
                  <a:srgbClr val="002060"/>
                </a:solidFill>
              </a:rPr>
              <a:t> (run on localhost, outside container)</a:t>
            </a:r>
          </a:p>
          <a:p>
            <a:pPr marL="800100" lvl="1" indent="-342900">
              <a:buFont typeface="Arial" panose="020B0604020202020204" pitchFamily="34" charset="0"/>
              <a:buChar char="•"/>
            </a:pPr>
            <a:r>
              <a:rPr lang="en-US" sz="1800" dirty="0">
                <a:solidFill>
                  <a:srgbClr val="002060"/>
                </a:solidFill>
              </a:rPr>
              <a:t>docker run ubuntu sleep 1000 (sleeps 1000 sec so that container won’t exit)</a:t>
            </a:r>
          </a:p>
          <a:p>
            <a:pPr marL="800100" lvl="1" indent="-342900">
              <a:buFont typeface="Arial" panose="020B0604020202020204" pitchFamily="34" charset="0"/>
              <a:buChar char="•"/>
            </a:pPr>
            <a:r>
              <a:rPr lang="en-US" sz="1800" dirty="0">
                <a:solidFill>
                  <a:srgbClr val="002060"/>
                </a:solidFill>
              </a:rPr>
              <a:t>docker exec &lt;</a:t>
            </a:r>
            <a:r>
              <a:rPr lang="en-US" sz="1800" dirty="0" err="1">
                <a:solidFill>
                  <a:srgbClr val="002060"/>
                </a:solidFill>
              </a:rPr>
              <a:t>container_id</a:t>
            </a:r>
            <a:r>
              <a:rPr lang="en-US" sz="1800" dirty="0">
                <a:solidFill>
                  <a:srgbClr val="002060"/>
                </a:solidFill>
              </a:rPr>
              <a:t>&gt; cat /</a:t>
            </a:r>
            <a:r>
              <a:rPr lang="en-US" sz="1800" dirty="0" err="1">
                <a:solidFill>
                  <a:srgbClr val="002060"/>
                </a:solidFill>
              </a:rPr>
              <a:t>etc</a:t>
            </a:r>
            <a:r>
              <a:rPr lang="en-US" sz="1800" dirty="0">
                <a:solidFill>
                  <a:srgbClr val="002060"/>
                </a:solidFill>
              </a:rPr>
              <a:t>/</a:t>
            </a:r>
            <a:r>
              <a:rPr lang="en-US" sz="1800" dirty="0" err="1">
                <a:solidFill>
                  <a:srgbClr val="002060"/>
                </a:solidFill>
              </a:rPr>
              <a:t>resolv.conf</a:t>
            </a:r>
            <a:r>
              <a:rPr lang="en-US" sz="1800" dirty="0">
                <a:solidFill>
                  <a:srgbClr val="002060"/>
                </a:solidFill>
              </a:rPr>
              <a:t> (prints file inside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inside running container and print same file)</a:t>
            </a:r>
          </a:p>
          <a:p>
            <a:pPr marL="285750" indent="-285750">
              <a:buFont typeface="Wingdings" panose="05000000000000000000" pitchFamily="2" charset="2"/>
              <a:buChar char="q"/>
            </a:pPr>
            <a:r>
              <a:rPr lang="en-US" sz="2000" dirty="0">
                <a:solidFill>
                  <a:srgbClr val="002060"/>
                </a:solidFill>
              </a:rPr>
              <a:t>To run container in background or detach mode</a:t>
            </a:r>
          </a:p>
          <a:p>
            <a:pPr marL="800100" lvl="1" indent="-342900">
              <a:buFont typeface="Arial" panose="020B0604020202020204" pitchFamily="34" charset="0"/>
              <a:buChar char="•"/>
            </a:pPr>
            <a:r>
              <a:rPr lang="en-US" sz="1800" dirty="0">
                <a:solidFill>
                  <a:srgbClr val="002060"/>
                </a:solidFill>
              </a:rPr>
              <a:t>docker run –d ubuntu sleep 1000</a:t>
            </a:r>
          </a:p>
          <a:p>
            <a:pPr marL="285750" lvl="1" indent="-285750">
              <a:lnSpc>
                <a:spcPct val="100000"/>
              </a:lnSpc>
              <a:spcBef>
                <a:spcPts val="1000"/>
              </a:spcBef>
              <a:buFont typeface="Wingdings" panose="05000000000000000000" pitchFamily="2" charset="2"/>
              <a:buChar char="q"/>
            </a:pPr>
            <a:endParaRPr lang="en-US" spc="50" dirty="0">
              <a:solidFill>
                <a:srgbClr val="002060"/>
              </a:solidFill>
            </a:endParaRPr>
          </a:p>
          <a:p>
            <a:pPr marL="285750" lvl="1" indent="-285750">
              <a:lnSpc>
                <a:spcPct val="100000"/>
              </a:lnSpc>
              <a:spcBef>
                <a:spcPts val="1000"/>
              </a:spcBef>
              <a:buFont typeface="Wingdings" panose="05000000000000000000" pitchFamily="2" charset="2"/>
              <a:buChar char="q"/>
            </a:pPr>
            <a:endParaRPr lang="en-US" spc="50" dirty="0">
              <a:solidFill>
                <a:srgbClr val="002060"/>
              </a:solidFill>
            </a:endParaRPr>
          </a:p>
          <a:p>
            <a:pPr marL="0" lvl="1">
              <a:lnSpc>
                <a:spcPct val="100000"/>
              </a:lnSpc>
              <a:spcBef>
                <a:spcPts val="1000"/>
              </a:spcBef>
            </a:pPr>
            <a:endParaRPr lang="en-US" spc="5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spTree>
    <p:extLst>
      <p:ext uri="{BB962C8B-B14F-4D97-AF65-F5344CB8AC3E}">
        <p14:creationId xmlns:p14="http://schemas.microsoft.com/office/powerpoint/2010/main" val="3463152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ENV Vars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
        <p:nvSpPr>
          <p:cNvPr id="5" name="Text Placeholder 2">
            <a:extLst>
              <a:ext uri="{FF2B5EF4-FFF2-40B4-BE49-F238E27FC236}">
                <a16:creationId xmlns:a16="http://schemas.microsoft.com/office/drawing/2014/main" id="{C853DBF8-60DB-44BC-1ED6-680622848588}"/>
              </a:ext>
            </a:extLst>
          </p:cNvPr>
          <p:cNvSpPr txBox="1">
            <a:spLocks/>
          </p:cNvSpPr>
          <p:nvPr/>
        </p:nvSpPr>
        <p:spPr>
          <a:xfrm>
            <a:off x="840060" y="658192"/>
            <a:ext cx="8457786" cy="444021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sz="1800" dirty="0">
                <a:solidFill>
                  <a:srgbClr val="002060"/>
                </a:solidFill>
              </a:rPr>
              <a:t>app.py in earlier demo got </a:t>
            </a:r>
            <a:r>
              <a:rPr lang="en-US" sz="1800" dirty="0" err="1">
                <a:solidFill>
                  <a:srgbClr val="002060"/>
                </a:solidFill>
              </a:rPr>
              <a:t>harcoded</a:t>
            </a:r>
            <a:r>
              <a:rPr lang="en-US" sz="1800" dirty="0">
                <a:solidFill>
                  <a:srgbClr val="002060"/>
                </a:solidFill>
              </a:rPr>
              <a:t> value for </a:t>
            </a:r>
            <a:r>
              <a:rPr lang="en-US" sz="1800" dirty="0" err="1">
                <a:solidFill>
                  <a:srgbClr val="002060"/>
                </a:solidFill>
              </a:rPr>
              <a:t>who_to_greet</a:t>
            </a:r>
            <a:r>
              <a:rPr lang="en-US" sz="1800" dirty="0">
                <a:solidFill>
                  <a:srgbClr val="002060"/>
                </a:solidFill>
              </a:rPr>
              <a:t> variable</a:t>
            </a:r>
          </a:p>
          <a:p>
            <a:pPr marL="285750" indent="-285750">
              <a:buFont typeface="Wingdings" panose="05000000000000000000" pitchFamily="2" charset="2"/>
              <a:buChar char="q"/>
            </a:pPr>
            <a:r>
              <a:rPr lang="en-US" sz="1800" dirty="0">
                <a:solidFill>
                  <a:srgbClr val="002060"/>
                </a:solidFill>
              </a:rPr>
              <a:t>This can be made dynamic and passed as env var</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docker_demo_env</a:t>
            </a:r>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Value for this env var can be passed in </a:t>
            </a:r>
            <a:r>
              <a:rPr lang="en-US" sz="1800" i="1" dirty="0">
                <a:solidFill>
                  <a:srgbClr val="002060"/>
                </a:solidFill>
              </a:rPr>
              <a:t>docker run</a:t>
            </a:r>
            <a:r>
              <a:rPr lang="en-US" sz="1800" dirty="0">
                <a:solidFill>
                  <a:srgbClr val="002060"/>
                </a:solidFill>
              </a:rPr>
              <a:t> command</a:t>
            </a: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679352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Managing data</a:t>
            </a:r>
          </a:p>
        </p:txBody>
      </p:sp>
    </p:spTree>
    <p:extLst>
      <p:ext uri="{BB962C8B-B14F-4D97-AF65-F5344CB8AC3E}">
        <p14:creationId xmlns:p14="http://schemas.microsoft.com/office/powerpoint/2010/main" val="379728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Data inside container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657783" cy="4440211"/>
          </a:xfrm>
        </p:spPr>
        <p:txBody>
          <a:bodyPr>
            <a:normAutofit/>
          </a:bodyPr>
          <a:lstStyle/>
          <a:p>
            <a:pPr marL="285750" indent="-285750">
              <a:buFont typeface="Wingdings" panose="05000000000000000000" pitchFamily="2" charset="2"/>
              <a:buChar char="q"/>
            </a:pPr>
            <a:r>
              <a:rPr lang="en-US" sz="1800" dirty="0">
                <a:solidFill>
                  <a:srgbClr val="002060"/>
                </a:solidFill>
              </a:rPr>
              <a:t>Demo for changing data inside container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data_till_container</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The changes made in above demo, do not persist after container is recreated</a:t>
            </a:r>
          </a:p>
          <a:p>
            <a:pPr marL="285750" indent="-285750">
              <a:buFont typeface="Wingdings" panose="05000000000000000000" pitchFamily="2" charset="2"/>
              <a:buChar char="q"/>
            </a:pPr>
            <a:r>
              <a:rPr lang="en-US" sz="1800" dirty="0">
                <a:solidFill>
                  <a:srgbClr val="002060"/>
                </a:solidFill>
              </a:rPr>
              <a:t>The changes are happening inside container and not on host</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3854283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8"/>
            <a:ext cx="11420617" cy="1137808"/>
          </a:xfrm>
        </p:spPr>
        <p:txBody>
          <a:bodyPr>
            <a:normAutofit/>
          </a:bodyPr>
          <a:lstStyle/>
          <a:p>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layered_architecture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002060"/>
                </a:solidFill>
              </a:rPr>
              <a:t>There are 2 folders app_1 and app_2 and only diff is the path in app_2-&gt; app.py, having ‘v2’ in path</a:t>
            </a:r>
          </a:p>
          <a:p>
            <a:pPr marL="285750" indent="-285750">
              <a:buFont typeface="Wingdings" panose="05000000000000000000" pitchFamily="2" charset="2"/>
              <a:buChar char="q"/>
            </a:pPr>
            <a:r>
              <a:rPr lang="en-US" sz="1600" dirty="0">
                <a:solidFill>
                  <a:srgbClr val="002060"/>
                </a:solidFill>
              </a:rPr>
              <a:t>Follow instructions on respective Dockerfile to build images. Screen shot from build of app_1</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7" name="Picture 6">
            <a:extLst>
              <a:ext uri="{FF2B5EF4-FFF2-40B4-BE49-F238E27FC236}">
                <a16:creationId xmlns:a16="http://schemas.microsoft.com/office/drawing/2014/main" id="{E2294B06-390F-BF08-6601-953F0767D105}"/>
              </a:ext>
            </a:extLst>
          </p:cNvPr>
          <p:cNvPicPr>
            <a:picLocks noChangeAspect="1"/>
          </p:cNvPicPr>
          <p:nvPr/>
        </p:nvPicPr>
        <p:blipFill>
          <a:blip r:embed="rId2"/>
          <a:stretch>
            <a:fillRect/>
          </a:stretch>
        </p:blipFill>
        <p:spPr>
          <a:xfrm>
            <a:off x="648970" y="2106496"/>
            <a:ext cx="7848259" cy="3581710"/>
          </a:xfrm>
          <a:prstGeom prst="rect">
            <a:avLst/>
          </a:prstGeom>
        </p:spPr>
      </p:pic>
      <p:sp>
        <p:nvSpPr>
          <p:cNvPr id="8" name="Text Placeholder 2">
            <a:extLst>
              <a:ext uri="{FF2B5EF4-FFF2-40B4-BE49-F238E27FC236}">
                <a16:creationId xmlns:a16="http://schemas.microsoft.com/office/drawing/2014/main" id="{23918E19-C964-1482-2D74-62E05AB24E53}"/>
              </a:ext>
            </a:extLst>
          </p:cNvPr>
          <p:cNvSpPr txBox="1">
            <a:spLocks/>
          </p:cNvSpPr>
          <p:nvPr/>
        </p:nvSpPr>
        <p:spPr>
          <a:xfrm>
            <a:off x="8610600" y="2106495"/>
            <a:ext cx="3376960" cy="445042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dirty="0">
                <a:solidFill>
                  <a:srgbClr val="002060"/>
                </a:solidFill>
              </a:rPr>
              <a:t>The total size of image is 137 MB </a:t>
            </a:r>
          </a:p>
          <a:p>
            <a:pPr marL="285750" indent="-285750">
              <a:buFont typeface="Wingdings" panose="05000000000000000000" pitchFamily="2" charset="2"/>
              <a:buChar char="q"/>
            </a:pPr>
            <a:r>
              <a:rPr lang="en-US" dirty="0">
                <a:solidFill>
                  <a:srgbClr val="002060"/>
                </a:solidFill>
              </a:rPr>
              <a:t>Each layer is actually only a change on previous layer.</a:t>
            </a:r>
          </a:p>
          <a:p>
            <a:pPr marL="285750" indent="-285750">
              <a:buFont typeface="Wingdings" panose="05000000000000000000" pitchFamily="2" charset="2"/>
              <a:buChar char="q"/>
            </a:pPr>
            <a:r>
              <a:rPr lang="en-US" dirty="0">
                <a:solidFill>
                  <a:srgbClr val="002060"/>
                </a:solidFill>
              </a:rPr>
              <a:t>Expose instruction layer is of size 0 , so this change is on top of base python image</a:t>
            </a:r>
          </a:p>
          <a:p>
            <a:pPr marL="285750" indent="-285750">
              <a:buFont typeface="Wingdings" panose="05000000000000000000" pitchFamily="2" charset="2"/>
              <a:buChar char="q"/>
            </a:pPr>
            <a:r>
              <a:rPr lang="en-US" dirty="0">
                <a:solidFill>
                  <a:srgbClr val="002060"/>
                </a:solidFill>
              </a:rPr>
              <a:t>COPY instruction is just 5B and is only change on previous layers</a:t>
            </a:r>
          </a:p>
          <a:p>
            <a:pPr marL="285750" indent="-285750">
              <a:buFont typeface="Wingdings" panose="05000000000000000000" pitchFamily="2" charset="2"/>
              <a:buChar char="q"/>
            </a:pPr>
            <a:r>
              <a:rPr lang="en-US" dirty="0">
                <a:solidFill>
                  <a:srgbClr val="002060"/>
                </a:solidFill>
              </a:rPr>
              <a:t>So, building of docker images are super fast</a:t>
            </a:r>
          </a:p>
          <a:p>
            <a:pPr marL="285750" indent="-285750">
              <a:buFont typeface="Wingdings" panose="05000000000000000000" pitchFamily="2" charset="2"/>
              <a:buChar char="q"/>
            </a:pPr>
            <a:r>
              <a:rPr lang="en-US" dirty="0">
                <a:solidFill>
                  <a:srgbClr val="002060"/>
                </a:solidFill>
              </a:rPr>
              <a:t>If user is changing only app.py and rebuild image, the only layers having app.py instruction onwards will be built, so user should try to write static instructions at same level</a:t>
            </a:r>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209012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 Cont.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8"/>
            <a:ext cx="11420617" cy="365125"/>
          </a:xfrm>
        </p:spPr>
        <p:txBody>
          <a:bodyPr>
            <a:normAutofit/>
          </a:bodyPr>
          <a:lstStyle/>
          <a:p>
            <a:pPr marL="285750" indent="-285750">
              <a:buFont typeface="Wingdings" panose="05000000000000000000" pitchFamily="2" charset="2"/>
              <a:buChar char="q"/>
            </a:pPr>
            <a:r>
              <a:rPr lang="en-US" sz="1600" dirty="0">
                <a:solidFill>
                  <a:srgbClr val="002060"/>
                </a:solidFill>
              </a:rPr>
              <a:t>Build image in app_2 folder and push both the images in order of app_1 and app_2 , to docker registry</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8" name="Text Placeholder 2">
            <a:extLst>
              <a:ext uri="{FF2B5EF4-FFF2-40B4-BE49-F238E27FC236}">
                <a16:creationId xmlns:a16="http://schemas.microsoft.com/office/drawing/2014/main" id="{23918E19-C964-1482-2D74-62E05AB24E53}"/>
              </a:ext>
            </a:extLst>
          </p:cNvPr>
          <p:cNvSpPr txBox="1">
            <a:spLocks/>
          </p:cNvSpPr>
          <p:nvPr/>
        </p:nvSpPr>
        <p:spPr>
          <a:xfrm>
            <a:off x="8610600" y="2106496"/>
            <a:ext cx="3376960" cy="373513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dirty="0">
                <a:solidFill>
                  <a:srgbClr val="002060"/>
                </a:solidFill>
              </a:rPr>
              <a:t>During first image push, the registry is using layers from existing base image</a:t>
            </a:r>
          </a:p>
          <a:p>
            <a:pPr marL="285750" indent="-285750">
              <a:buFont typeface="Wingdings" panose="05000000000000000000" pitchFamily="2" charset="2"/>
              <a:buChar char="q"/>
            </a:pPr>
            <a:r>
              <a:rPr lang="en-US" dirty="0">
                <a:solidFill>
                  <a:srgbClr val="002060"/>
                </a:solidFill>
              </a:rPr>
              <a:t>During second image push , the layers from first image are used and only changes are pushed.</a:t>
            </a:r>
          </a:p>
          <a:p>
            <a:pPr marL="285750" indent="-285750">
              <a:buFont typeface="Wingdings" panose="05000000000000000000" pitchFamily="2" charset="2"/>
              <a:buChar char="q"/>
            </a:pPr>
            <a:r>
              <a:rPr lang="en-US" dirty="0">
                <a:solidFill>
                  <a:srgbClr val="002060"/>
                </a:solidFill>
              </a:rPr>
              <a:t>Not everything is pushed, only the changes are pushed and anything preexisting is reused.</a:t>
            </a:r>
          </a:p>
          <a:p>
            <a:pPr marL="285750" indent="-285750">
              <a:buFont typeface="Wingdings" panose="05000000000000000000" pitchFamily="2" charset="2"/>
              <a:buChar char="q"/>
            </a:pPr>
            <a:r>
              <a:rPr lang="en-US" dirty="0">
                <a:solidFill>
                  <a:srgbClr val="002060"/>
                </a:solidFill>
                <a:latin typeface="Abadi" panose="020B0604020104020204" pitchFamily="34" charset="0"/>
              </a:rPr>
              <a:t>That’s why building/pushing docker images is superfast process</a:t>
            </a: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9" name="Picture 8">
            <a:extLst>
              <a:ext uri="{FF2B5EF4-FFF2-40B4-BE49-F238E27FC236}">
                <a16:creationId xmlns:a16="http://schemas.microsoft.com/office/drawing/2014/main" id="{0FA4780F-0DDC-F7D3-2BC1-07A4174699A3}"/>
              </a:ext>
            </a:extLst>
          </p:cNvPr>
          <p:cNvPicPr>
            <a:picLocks noChangeAspect="1"/>
          </p:cNvPicPr>
          <p:nvPr/>
        </p:nvPicPr>
        <p:blipFill>
          <a:blip r:embed="rId3"/>
          <a:stretch>
            <a:fillRect/>
          </a:stretch>
        </p:blipFill>
        <p:spPr>
          <a:xfrm>
            <a:off x="270850" y="1339530"/>
            <a:ext cx="8339750" cy="4502098"/>
          </a:xfrm>
          <a:prstGeom prst="rect">
            <a:avLst/>
          </a:prstGeom>
        </p:spPr>
      </p:pic>
    </p:spTree>
    <p:extLst>
      <p:ext uri="{BB962C8B-B14F-4D97-AF65-F5344CB8AC3E}">
        <p14:creationId xmlns:p14="http://schemas.microsoft.com/office/powerpoint/2010/main" val="3735277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Introduction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pic>
        <p:nvPicPr>
          <p:cNvPr id="11" name="Picture 10" descr="A diagram of software operating system&#10;&#10;Description automatically generated">
            <a:extLst>
              <a:ext uri="{FF2B5EF4-FFF2-40B4-BE49-F238E27FC236}">
                <a16:creationId xmlns:a16="http://schemas.microsoft.com/office/drawing/2014/main" id="{21F99863-668C-A9C0-7546-D80A4AD0CB7B}"/>
              </a:ext>
            </a:extLst>
          </p:cNvPr>
          <p:cNvPicPr>
            <a:picLocks noChangeAspect="1"/>
          </p:cNvPicPr>
          <p:nvPr/>
        </p:nvPicPr>
        <p:blipFill>
          <a:blip r:embed="rId2"/>
          <a:stretch>
            <a:fillRect/>
          </a:stretch>
        </p:blipFill>
        <p:spPr>
          <a:xfrm>
            <a:off x="346180" y="1503197"/>
            <a:ext cx="5393855" cy="4272452"/>
          </a:xfrm>
          <a:prstGeom prst="rect">
            <a:avLst/>
          </a:prstGeom>
        </p:spPr>
      </p:pic>
      <p:sp>
        <p:nvSpPr>
          <p:cNvPr id="14" name="Text Placeholder 2">
            <a:extLst>
              <a:ext uri="{FF2B5EF4-FFF2-40B4-BE49-F238E27FC236}">
                <a16:creationId xmlns:a16="http://schemas.microsoft.com/office/drawing/2014/main" id="{6C117AC7-3BF6-A18F-B67D-3A2031B556EF}"/>
              </a:ext>
            </a:extLst>
          </p:cNvPr>
          <p:cNvSpPr>
            <a:spLocks noGrp="1"/>
          </p:cNvSpPr>
          <p:nvPr>
            <p:ph type="body" idx="1"/>
          </p:nvPr>
        </p:nvSpPr>
        <p:spPr>
          <a:xfrm>
            <a:off x="5467738" y="1503197"/>
            <a:ext cx="6298163" cy="3768599"/>
          </a:xfrm>
        </p:spPr>
        <p:txBody>
          <a:bodyPr>
            <a:normAutofit/>
          </a:bodyPr>
          <a:lstStyle/>
          <a:p>
            <a:pPr marL="285750" indent="-285750">
              <a:buFont typeface="Wingdings" panose="05000000000000000000" pitchFamily="2" charset="2"/>
              <a:buChar char="q"/>
            </a:pPr>
            <a:r>
              <a:rPr lang="en-US" sz="1800" dirty="0"/>
              <a:t>Complex matrix of hardware, OS, libraries </a:t>
            </a:r>
          </a:p>
          <a:p>
            <a:pPr marL="285750" indent="-285750">
              <a:buFont typeface="Wingdings" panose="05000000000000000000" pitchFamily="2" charset="2"/>
              <a:buChar char="q"/>
            </a:pPr>
            <a:r>
              <a:rPr lang="en-US" sz="1800" dirty="0"/>
              <a:t>New library upgrades, portability across OS</a:t>
            </a:r>
          </a:p>
          <a:p>
            <a:pPr marL="285750" indent="-285750">
              <a:buFont typeface="Wingdings" panose="05000000000000000000" pitchFamily="2" charset="2"/>
              <a:buChar char="q"/>
            </a:pPr>
            <a:r>
              <a:rPr lang="en-US" sz="1800" dirty="0"/>
              <a:t>Might not gives always same result, when run on different platform</a:t>
            </a:r>
          </a:p>
          <a:p>
            <a:pPr marL="285750" indent="-285750">
              <a:buFont typeface="Wingdings" panose="05000000000000000000" pitchFamily="2" charset="2"/>
              <a:buChar char="q"/>
            </a:pPr>
            <a:r>
              <a:rPr lang="en-US" sz="1800" dirty="0"/>
              <a:t>Different deployments in different environments</a:t>
            </a:r>
          </a:p>
          <a:p>
            <a:pPr marL="285750" indent="-285750">
              <a:buFont typeface="Wingdings" panose="05000000000000000000" pitchFamily="2" charset="2"/>
              <a:buChar char="q"/>
            </a:pPr>
            <a:r>
              <a:rPr lang="en-US" sz="1800" dirty="0"/>
              <a:t>Shipping application might run in one and might face issues on other</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800" dirty="0"/>
          </a:p>
          <a:p>
            <a:endParaRPr lang="en-US" dirty="0"/>
          </a:p>
          <a:p>
            <a:endParaRPr lang="en-US" dirty="0"/>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 Cont.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786857" cy="5442177"/>
          </a:xfrm>
        </p:spPr>
        <p:txBody>
          <a:bodyPr>
            <a:normAutofit/>
          </a:bodyPr>
          <a:lstStyle/>
          <a:p>
            <a:pPr marL="285750" indent="-285750">
              <a:buFont typeface="Wingdings" panose="05000000000000000000" pitchFamily="2" charset="2"/>
              <a:buChar char="q"/>
            </a:pPr>
            <a:r>
              <a:rPr lang="en-US" sz="1600" dirty="0">
                <a:solidFill>
                  <a:srgbClr val="002060"/>
                </a:solidFill>
              </a:rPr>
              <a:t>Docker images layer are read-only, once image is formed, the layers can’t be modified</a:t>
            </a:r>
          </a:p>
          <a:p>
            <a:pPr marL="285750" indent="-285750">
              <a:buFont typeface="Wingdings" panose="05000000000000000000" pitchFamily="2" charset="2"/>
              <a:buChar char="q"/>
            </a:pPr>
            <a:r>
              <a:rPr lang="en-US" sz="1600" dirty="0">
                <a:solidFill>
                  <a:srgbClr val="002060"/>
                </a:solidFill>
              </a:rPr>
              <a:t>These layers can only be modified by initiating new build</a:t>
            </a:r>
          </a:p>
          <a:p>
            <a:pPr marL="285750" indent="-285750">
              <a:buFont typeface="Wingdings" panose="05000000000000000000" pitchFamily="2" charset="2"/>
              <a:buChar char="q"/>
            </a:pPr>
            <a:r>
              <a:rPr lang="en-US" sz="1600" dirty="0">
                <a:solidFill>
                  <a:srgbClr val="002060"/>
                </a:solidFill>
              </a:rPr>
              <a:t>If these layers are read-only, </a:t>
            </a:r>
            <a:r>
              <a:rPr lang="en-US" sz="1600" dirty="0">
                <a:solidFill>
                  <a:srgbClr val="002060"/>
                </a:solidFill>
                <a:highlight>
                  <a:srgbClr val="FFFF00"/>
                </a:highlight>
              </a:rPr>
              <a:t>how come we able to write some data with POST in last example</a:t>
            </a:r>
          </a:p>
          <a:p>
            <a:pPr marL="285750" indent="-285750">
              <a:buFont typeface="Wingdings" panose="05000000000000000000" pitchFamily="2" charset="2"/>
              <a:buChar char="q"/>
            </a:pPr>
            <a:r>
              <a:rPr lang="en-US" sz="1600" dirty="0">
                <a:solidFill>
                  <a:srgbClr val="002060"/>
                </a:solidFill>
              </a:rPr>
              <a:t>When a container is created out of image, docker created a new writable layer, on the top of all layers, called as container layer</a:t>
            </a:r>
          </a:p>
          <a:p>
            <a:pPr marL="285750" indent="-285750">
              <a:buFont typeface="Wingdings" panose="05000000000000000000" pitchFamily="2" charset="2"/>
              <a:buChar char="q"/>
            </a:pPr>
            <a:r>
              <a:rPr lang="en-US" sz="1600" dirty="0">
                <a:solidFill>
                  <a:srgbClr val="002060"/>
                </a:solidFill>
              </a:rPr>
              <a:t>The POST data in last example is stored on this writable layer</a:t>
            </a:r>
          </a:p>
          <a:p>
            <a:pPr marL="285750" indent="-285750">
              <a:buFont typeface="Wingdings" panose="05000000000000000000" pitchFamily="2" charset="2"/>
              <a:buChar char="q"/>
            </a:pPr>
            <a:r>
              <a:rPr lang="en-US" sz="1600" dirty="0">
                <a:solidFill>
                  <a:srgbClr val="002060"/>
                </a:solidFill>
              </a:rPr>
              <a:t>This layer exist till container exist, when container is gone, this layer is gone and hance changes in previous examples are gone</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pic>
        <p:nvPicPr>
          <p:cNvPr id="7" name="Picture 6" descr="A screen shot of a computer&#10;&#10;Description automatically generated">
            <a:extLst>
              <a:ext uri="{FF2B5EF4-FFF2-40B4-BE49-F238E27FC236}">
                <a16:creationId xmlns:a16="http://schemas.microsoft.com/office/drawing/2014/main" id="{E2482519-7EA1-4DC3-B727-04B0D2B41174}"/>
              </a:ext>
            </a:extLst>
          </p:cNvPr>
          <p:cNvPicPr>
            <a:picLocks noChangeAspect="1"/>
          </p:cNvPicPr>
          <p:nvPr/>
        </p:nvPicPr>
        <p:blipFill>
          <a:blip r:embed="rId3"/>
          <a:stretch>
            <a:fillRect/>
          </a:stretch>
        </p:blipFill>
        <p:spPr>
          <a:xfrm>
            <a:off x="784392" y="3849645"/>
            <a:ext cx="4391025" cy="2200275"/>
          </a:xfrm>
          <a:prstGeom prst="rect">
            <a:avLst/>
          </a:prstGeom>
        </p:spPr>
      </p:pic>
    </p:spTree>
    <p:extLst>
      <p:ext uri="{BB962C8B-B14F-4D97-AF65-F5344CB8AC3E}">
        <p14:creationId xmlns:p14="http://schemas.microsoft.com/office/powerpoint/2010/main" val="1304325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Volumes – Persist data</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441815" y="3200401"/>
            <a:ext cx="10742858" cy="2364058"/>
          </a:xfrm>
        </p:spPr>
        <p:txBody>
          <a:bodyPr>
            <a:normAutofit/>
          </a:bodyPr>
          <a:lstStyle/>
          <a:p>
            <a:pPr marL="285750" indent="-285750">
              <a:buFont typeface="Wingdings" panose="05000000000000000000" pitchFamily="2" charset="2"/>
              <a:buChar char="q"/>
            </a:pPr>
            <a:r>
              <a:rPr lang="en-US" sz="1800" dirty="0">
                <a:solidFill>
                  <a:srgbClr val="002060"/>
                </a:solidFill>
              </a:rPr>
              <a:t>Container are short lived. The data inside container can be mounted outside container, on to the host to persist the data </a:t>
            </a:r>
          </a:p>
          <a:p>
            <a:pPr marL="285750" indent="-285750">
              <a:buFont typeface="Wingdings" panose="05000000000000000000" pitchFamily="2" charset="2"/>
              <a:buChar char="q"/>
            </a:pPr>
            <a:r>
              <a:rPr lang="en-US" sz="1800" dirty="0">
                <a:solidFill>
                  <a:srgbClr val="002060"/>
                </a:solidFill>
              </a:rPr>
              <a:t>Volumes are some folders on your host which are mounted on containers</a:t>
            </a:r>
          </a:p>
          <a:p>
            <a:pPr marL="285750" indent="-285750">
              <a:buFont typeface="Wingdings" panose="05000000000000000000" pitchFamily="2" charset="2"/>
              <a:buChar char="q"/>
            </a:pPr>
            <a:r>
              <a:rPr lang="en-US" sz="1800" dirty="0">
                <a:solidFill>
                  <a:srgbClr val="002060"/>
                </a:solidFill>
              </a:rPr>
              <a:t>Helps to persist data</a:t>
            </a:r>
          </a:p>
          <a:p>
            <a:pPr marL="285750" indent="-285750">
              <a:buFont typeface="Wingdings" panose="05000000000000000000" pitchFamily="2" charset="2"/>
              <a:buChar char="q"/>
            </a:pPr>
            <a:r>
              <a:rPr lang="en-US" sz="1800" dirty="0">
                <a:solidFill>
                  <a:srgbClr val="002060"/>
                </a:solidFill>
              </a:rPr>
              <a:t>Volumes are like connection between folders, outside and inside of container</a:t>
            </a:r>
          </a:p>
          <a:p>
            <a:pPr marL="285750" indent="-285750">
              <a:buFont typeface="Wingdings" panose="05000000000000000000" pitchFamily="2" charset="2"/>
              <a:buChar char="q"/>
            </a:pPr>
            <a:r>
              <a:rPr lang="en-US" sz="1800" dirty="0">
                <a:solidFill>
                  <a:srgbClr val="002060"/>
                </a:solidFill>
              </a:rPr>
              <a:t>Volumes are not affected by container shutdown</a:t>
            </a: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pic>
        <p:nvPicPr>
          <p:cNvPr id="9" name="Picture 8" descr="A diagram of a diagram of a diagram&#10;&#10;Description automatically generated">
            <a:extLst>
              <a:ext uri="{FF2B5EF4-FFF2-40B4-BE49-F238E27FC236}">
                <a16:creationId xmlns:a16="http://schemas.microsoft.com/office/drawing/2014/main" id="{9BA3E4F5-ED73-D3C6-1C17-1A45CFFF3371}"/>
              </a:ext>
            </a:extLst>
          </p:cNvPr>
          <p:cNvPicPr>
            <a:picLocks noChangeAspect="1"/>
          </p:cNvPicPr>
          <p:nvPr/>
        </p:nvPicPr>
        <p:blipFill>
          <a:blip r:embed="rId3"/>
          <a:stretch>
            <a:fillRect/>
          </a:stretch>
        </p:blipFill>
        <p:spPr>
          <a:xfrm>
            <a:off x="1107571" y="1212579"/>
            <a:ext cx="4200525" cy="1533525"/>
          </a:xfrm>
          <a:prstGeom prst="rect">
            <a:avLst/>
          </a:prstGeom>
        </p:spPr>
      </p:pic>
    </p:spTree>
    <p:extLst>
      <p:ext uri="{BB962C8B-B14F-4D97-AF65-F5344CB8AC3E}">
        <p14:creationId xmlns:p14="http://schemas.microsoft.com/office/powerpoint/2010/main" val="2176295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Anonymous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153929" cy="4440211"/>
          </a:xfrm>
        </p:spPr>
        <p:txBody>
          <a:bodyPr>
            <a:normAutofit/>
          </a:bodyPr>
          <a:lstStyle/>
          <a:p>
            <a:pPr marL="285750" indent="-285750">
              <a:buFont typeface="Wingdings" panose="05000000000000000000" pitchFamily="2" charset="2"/>
              <a:buChar char="q"/>
            </a:pPr>
            <a:r>
              <a:rPr lang="en-US" sz="1800" dirty="0">
                <a:solidFill>
                  <a:srgbClr val="002060"/>
                </a:solidFill>
              </a:rPr>
              <a:t>The volume will be a directory on local host,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The anonymous volume can be mounted inside Dockerfile as </a:t>
            </a:r>
          </a:p>
          <a:p>
            <a:r>
              <a:rPr lang="en-US" b="0" dirty="0">
                <a:solidFill>
                  <a:srgbClr val="569CD6"/>
                </a:solidFill>
                <a:effectLst/>
                <a:latin typeface="Consolas" panose="020B0609020204030204" pitchFamily="49" charset="0"/>
              </a:rPr>
              <a:t>VOLUME</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"/app/</a:t>
            </a:r>
            <a:r>
              <a:rPr lang="en-US" b="0" dirty="0" err="1">
                <a:solidFill>
                  <a:srgbClr val="CE9178"/>
                </a:solidFill>
                <a:effectLst/>
                <a:latin typeface="Consolas" panose="020B0609020204030204" pitchFamily="49" charset="0"/>
              </a:rPr>
              <a:t>userchanges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pPr marL="285750" indent="-285750">
              <a:buFont typeface="Wingdings" panose="05000000000000000000" pitchFamily="2" charset="2"/>
              <a:buChar char="q"/>
            </a:pPr>
            <a:r>
              <a:rPr lang="en-US" sz="1800" dirty="0">
                <a:solidFill>
                  <a:srgbClr val="002060"/>
                </a:solidFill>
              </a:rPr>
              <a:t>The mounted volume on container, will be available on host but the directory on host is controlled by docker system</a:t>
            </a:r>
          </a:p>
          <a:p>
            <a:pPr marL="285750" indent="-285750">
              <a:buFont typeface="Wingdings" panose="05000000000000000000" pitchFamily="2" charset="2"/>
              <a:buChar char="q"/>
            </a:pPr>
            <a:r>
              <a:rPr lang="en-US" sz="1800" dirty="0">
                <a:solidFill>
                  <a:srgbClr val="002060"/>
                </a:solidFill>
              </a:rPr>
              <a:t>This volume has no name and controlled by docker system, hence called as anonymous volume</a:t>
            </a:r>
          </a:p>
          <a:p>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anonymous_volume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The volume is gone with container and can’t survive container restart</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Tree>
    <p:extLst>
      <p:ext uri="{BB962C8B-B14F-4D97-AF65-F5344CB8AC3E}">
        <p14:creationId xmlns:p14="http://schemas.microsoft.com/office/powerpoint/2010/main" val="1395754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Anonymous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Short lived containers , temporary storage , can store command output</a:t>
            </a:r>
          </a:p>
          <a:p>
            <a:pPr marL="285750" indent="-285750">
              <a:buFont typeface="Wingdings" panose="05000000000000000000" pitchFamily="2" charset="2"/>
              <a:buChar char="q"/>
            </a:pPr>
            <a:r>
              <a:rPr lang="en-US" sz="1800" dirty="0">
                <a:solidFill>
                  <a:srgbClr val="002060"/>
                </a:solidFill>
              </a:rPr>
              <a:t>Test data can be stored, like to experiment with something with DB without persistent storage (can mount db volumes)</a:t>
            </a:r>
          </a:p>
          <a:p>
            <a:pPr marL="285750" indent="-285750">
              <a:buFont typeface="Wingdings" panose="05000000000000000000" pitchFamily="2" charset="2"/>
              <a:buChar char="q"/>
            </a:pPr>
            <a:r>
              <a:rPr lang="en-US" sz="1800" dirty="0">
                <a:solidFill>
                  <a:srgbClr val="002060"/>
                </a:solidFill>
              </a:rPr>
              <a:t>Mostly non persisting data</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Tree>
    <p:extLst>
      <p:ext uri="{BB962C8B-B14F-4D97-AF65-F5344CB8AC3E}">
        <p14:creationId xmlns:p14="http://schemas.microsoft.com/office/powerpoint/2010/main" val="3925670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Named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The volume will be a directory on local host,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The named volumes can be mounted while running docker run command </a:t>
            </a:r>
          </a:p>
          <a:p>
            <a:pPr marL="285750" indent="-285750">
              <a:buFont typeface="Wingdings" panose="05000000000000000000" pitchFamily="2" charset="2"/>
              <a:buChar char="q"/>
            </a:pPr>
            <a:r>
              <a:rPr lang="en-US" sz="1800" dirty="0">
                <a:solidFill>
                  <a:srgbClr val="002060"/>
                </a:solidFill>
              </a:rPr>
              <a:t>The mounted volume on container, will be available on host but like anonymous volumes the directory on host is controlled by docker system</a:t>
            </a:r>
          </a:p>
          <a:p>
            <a:r>
              <a:rPr lang="en-US" dirty="0">
                <a:solidFill>
                  <a:srgbClr val="7030A0"/>
                </a:solidFill>
                <a:latin typeface="Abadi" panose="020B0604020104020204" pitchFamily="34" charset="0"/>
              </a:rPr>
              <a:t> </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named_volume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But this volume survives container restart</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spTree>
    <p:extLst>
      <p:ext uri="{BB962C8B-B14F-4D97-AF65-F5344CB8AC3E}">
        <p14:creationId xmlns:p14="http://schemas.microsoft.com/office/powerpoint/2010/main" val="1906262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Named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Persistent data like databases, file server</a:t>
            </a:r>
          </a:p>
          <a:p>
            <a:pPr marL="285750" indent="-285750">
              <a:buFont typeface="Wingdings" panose="05000000000000000000" pitchFamily="2" charset="2"/>
              <a:buChar char="q"/>
            </a:pPr>
            <a:r>
              <a:rPr lang="en-US" sz="1800" dirty="0">
                <a:solidFill>
                  <a:srgbClr val="002060"/>
                </a:solidFill>
              </a:rPr>
              <a:t>Can be mounted on diff containers and hence can share data</a:t>
            </a:r>
          </a:p>
          <a:p>
            <a:pPr marL="285750" indent="-285750">
              <a:buFont typeface="Wingdings" panose="05000000000000000000" pitchFamily="2" charset="2"/>
              <a:buChar char="q"/>
            </a:pPr>
            <a:r>
              <a:rPr lang="en-US" sz="1800" dirty="0">
                <a:solidFill>
                  <a:srgbClr val="002060"/>
                </a:solidFill>
              </a:rPr>
              <a:t>Backup of data , since data is available after container is stopped</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spTree>
    <p:extLst>
      <p:ext uri="{BB962C8B-B14F-4D97-AF65-F5344CB8AC3E}">
        <p14:creationId xmlns:p14="http://schemas.microsoft.com/office/powerpoint/2010/main" val="3024697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Bind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User specify a directly on host to be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Not to be used on production, only for local testing</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bind_volume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This volume survives container restart</a:t>
            </a:r>
          </a:p>
          <a:p>
            <a:pPr marL="285750" indent="-285750">
              <a:buFont typeface="Wingdings" panose="05000000000000000000" pitchFamily="2" charset="2"/>
              <a:buChar char="q"/>
            </a:pPr>
            <a:r>
              <a:rPr lang="en-US" sz="1800" dirty="0">
                <a:solidFill>
                  <a:srgbClr val="002060"/>
                </a:solidFill>
              </a:rPr>
              <a:t>Use case can be putting entire code to a bind vol so that code changes can be made inside container and tested</a:t>
            </a:r>
          </a:p>
          <a:p>
            <a:pPr marL="285750" indent="-285750">
              <a:buFont typeface="Wingdings" panose="05000000000000000000" pitchFamily="2" charset="2"/>
              <a:buChar char="q"/>
            </a:pPr>
            <a:r>
              <a:rPr lang="en-US" sz="1800" dirty="0">
                <a:solidFill>
                  <a:srgbClr val="002060"/>
                </a:solidFill>
              </a:rPr>
              <a:t>Only use for dev and not production</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spTree>
    <p:extLst>
      <p:ext uri="{BB962C8B-B14F-4D97-AF65-F5344CB8AC3E}">
        <p14:creationId xmlns:p14="http://schemas.microsoft.com/office/powerpoint/2010/main" val="3628499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BIND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Sharing files between host machine and containers</a:t>
            </a:r>
          </a:p>
          <a:p>
            <a:pPr marL="285750" indent="-285750">
              <a:buFont typeface="Wingdings" panose="05000000000000000000" pitchFamily="2" charset="2"/>
              <a:buChar char="q"/>
            </a:pPr>
            <a:r>
              <a:rPr lang="en-US" sz="1800" dirty="0">
                <a:solidFill>
                  <a:srgbClr val="002060"/>
                </a:solidFill>
              </a:rPr>
              <a:t>Can share source code or build artifacts, so as to test changes fast. Only for development purpose.</a:t>
            </a:r>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Tree>
    <p:extLst>
      <p:ext uri="{BB962C8B-B14F-4D97-AF65-F5344CB8AC3E}">
        <p14:creationId xmlns:p14="http://schemas.microsoft.com/office/powerpoint/2010/main" val="3006021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networking</a:t>
            </a:r>
          </a:p>
        </p:txBody>
      </p:sp>
    </p:spTree>
    <p:extLst>
      <p:ext uri="{BB962C8B-B14F-4D97-AF65-F5344CB8AC3E}">
        <p14:creationId xmlns:p14="http://schemas.microsoft.com/office/powerpoint/2010/main" val="1806291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Container communication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OOB  container can make request to outside world</a:t>
            </a:r>
          </a:p>
          <a:p>
            <a:r>
              <a:rPr lang="en-US" dirty="0">
                <a:solidFill>
                  <a:srgbClr val="7030A0"/>
                </a:solidFill>
                <a:latin typeface="Abadi" panose="020B0604020104020204" pitchFamily="34" charset="0"/>
              </a:rPr>
              <a:t>\home\chandra\docker-kubernetes-learnings\networking\www</a:t>
            </a:r>
          </a:p>
          <a:p>
            <a:pPr marL="285750" indent="-285750">
              <a:buFont typeface="Wingdings" panose="05000000000000000000" pitchFamily="2" charset="2"/>
              <a:buChar char="q"/>
            </a:pPr>
            <a:r>
              <a:rPr lang="en-US" sz="1800" dirty="0">
                <a:solidFill>
                  <a:srgbClr val="002060"/>
                </a:solidFill>
              </a:rPr>
              <a:t>Cross container communication</a:t>
            </a:r>
          </a:p>
          <a:p>
            <a:pPr marL="285750" indent="-285750">
              <a:buFont typeface="Wingdings" panose="05000000000000000000" pitchFamily="2" charset="2"/>
              <a:buChar char="q"/>
            </a:pPr>
            <a:r>
              <a:rPr lang="en-US" sz="1800" dirty="0">
                <a:solidFill>
                  <a:srgbClr val="002060"/>
                </a:solidFill>
              </a:rPr>
              <a:t>Demo shows communication with mongo container, this demo will have </a:t>
            </a:r>
            <a:r>
              <a:rPr lang="en-US" sz="1800" dirty="0" err="1">
                <a:solidFill>
                  <a:srgbClr val="002060"/>
                </a:solidFill>
              </a:rPr>
              <a:t>ip</a:t>
            </a:r>
            <a:r>
              <a:rPr lang="en-US" sz="1800" dirty="0">
                <a:solidFill>
                  <a:srgbClr val="002060"/>
                </a:solidFill>
              </a:rPr>
              <a:t> of mongo container hardcoded in app.js</a:t>
            </a: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ip_hardcoding</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If containers are created on same network, then these can communicate with names</a:t>
            </a: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container_name</a:t>
            </a:r>
            <a:endParaRPr lang="en-US" sz="1800" dirty="0">
              <a:solidFill>
                <a:srgbClr val="002060"/>
              </a:solidFill>
            </a:endParaRP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persisting_data</a:t>
            </a:r>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Tree>
    <p:extLst>
      <p:ext uri="{BB962C8B-B14F-4D97-AF65-F5344CB8AC3E}">
        <p14:creationId xmlns:p14="http://schemas.microsoft.com/office/powerpoint/2010/main" val="1469191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29366" y="3667938"/>
            <a:ext cx="10323351" cy="2005019"/>
          </a:xfrm>
        </p:spPr>
        <p:txBody>
          <a:bodyPr>
            <a:normAutofit/>
          </a:bodyPr>
          <a:lstStyle/>
          <a:p>
            <a:pPr marL="285750" indent="-285750">
              <a:buFont typeface="Wingdings" panose="05000000000000000000" pitchFamily="2" charset="2"/>
              <a:buChar char="q"/>
            </a:pPr>
            <a:r>
              <a:rPr lang="en-US" sz="1800" dirty="0"/>
              <a:t>Imagine each component runs in its own environment packaged with its own dependencies and libraries. Like containers on ship carrying its own environment</a:t>
            </a:r>
          </a:p>
          <a:p>
            <a:pPr marL="285750" indent="-285750">
              <a:buFont typeface="Wingdings" panose="05000000000000000000" pitchFamily="2" charset="2"/>
              <a:buChar char="q"/>
            </a:pPr>
            <a:r>
              <a:rPr lang="en-US" sz="1800" dirty="0"/>
              <a:t>Docker is tool for creating and managing containers</a:t>
            </a:r>
          </a:p>
          <a:p>
            <a:pPr marL="285750" indent="-285750">
              <a:buFont typeface="Wingdings" panose="05000000000000000000" pitchFamily="2" charset="2"/>
              <a:buChar char="q"/>
            </a:pPr>
            <a:r>
              <a:rPr lang="en-US" sz="1800" dirty="0"/>
              <a:t>Container is unit packing code with required libraries and runtime</a:t>
            </a:r>
          </a:p>
          <a:p>
            <a:pPr marL="285750" indent="-285750">
              <a:buFont typeface="Wingdings" panose="05000000000000000000" pitchFamily="2" charset="2"/>
              <a:buChar char="q"/>
            </a:pPr>
            <a:r>
              <a:rPr lang="en-US" sz="1800" dirty="0"/>
              <a:t>Always gives same result, when run anywhere</a:t>
            </a:r>
          </a:p>
          <a:p>
            <a:pPr marL="285750" indent="-285750">
              <a:buFont typeface="Wingdings" panose="05000000000000000000" pitchFamily="2" charset="2"/>
              <a:buChar char="q"/>
            </a:pPr>
            <a:endParaRPr lang="en-US" sz="1800" dirty="0"/>
          </a:p>
          <a:p>
            <a:endParaRPr lang="en-US" dirty="0"/>
          </a:p>
          <a:p>
            <a:endParaRPr lang="en-US"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pic>
        <p:nvPicPr>
          <p:cNvPr id="9" name="Picture 8" descr="A picture containing text, cargo container, green&#10;&#10;Description automatically generated">
            <a:extLst>
              <a:ext uri="{FF2B5EF4-FFF2-40B4-BE49-F238E27FC236}">
                <a16:creationId xmlns:a16="http://schemas.microsoft.com/office/drawing/2014/main" id="{0132AA10-8142-D8DA-5AA1-EA7901042224}"/>
              </a:ext>
            </a:extLst>
          </p:cNvPr>
          <p:cNvPicPr>
            <a:picLocks noChangeAspect="1"/>
          </p:cNvPicPr>
          <p:nvPr/>
        </p:nvPicPr>
        <p:blipFill>
          <a:blip r:embed="rId2"/>
          <a:stretch>
            <a:fillRect/>
          </a:stretch>
        </p:blipFill>
        <p:spPr>
          <a:xfrm>
            <a:off x="929367" y="828453"/>
            <a:ext cx="3681134" cy="2448267"/>
          </a:xfrm>
          <a:prstGeom prst="rect">
            <a:avLst/>
          </a:prstGeom>
        </p:spPr>
      </p:pic>
      <p:pic>
        <p:nvPicPr>
          <p:cNvPr id="7" name="Picture 6">
            <a:extLst>
              <a:ext uri="{FF2B5EF4-FFF2-40B4-BE49-F238E27FC236}">
                <a16:creationId xmlns:a16="http://schemas.microsoft.com/office/drawing/2014/main" id="{B80F726B-90A0-A71F-4C6F-4D661E0D6DF7}"/>
              </a:ext>
            </a:extLst>
          </p:cNvPr>
          <p:cNvPicPr>
            <a:picLocks noChangeAspect="1"/>
          </p:cNvPicPr>
          <p:nvPr/>
        </p:nvPicPr>
        <p:blipFill>
          <a:blip r:embed="rId3"/>
          <a:stretch>
            <a:fillRect/>
          </a:stretch>
        </p:blipFill>
        <p:spPr>
          <a:xfrm>
            <a:off x="5238282" y="300840"/>
            <a:ext cx="5624047" cy="3025402"/>
          </a:xfrm>
          <a:prstGeom prst="rect">
            <a:avLst/>
          </a:prstGeom>
        </p:spPr>
      </p:pic>
    </p:spTree>
    <p:extLst>
      <p:ext uri="{BB962C8B-B14F-4D97-AF65-F5344CB8AC3E}">
        <p14:creationId xmlns:p14="http://schemas.microsoft.com/office/powerpoint/2010/main" val="232821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Docker compose</a:t>
            </a:r>
          </a:p>
        </p:txBody>
      </p:sp>
    </p:spTree>
    <p:extLst>
      <p:ext uri="{BB962C8B-B14F-4D97-AF65-F5344CB8AC3E}">
        <p14:creationId xmlns:p14="http://schemas.microsoft.com/office/powerpoint/2010/main" val="3679952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Docker compose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5142856"/>
          </a:xfrm>
        </p:spPr>
        <p:txBody>
          <a:bodyPr>
            <a:normAutofit/>
          </a:bodyPr>
          <a:lstStyle/>
          <a:p>
            <a:pPr marL="285750" indent="-285750">
              <a:buFont typeface="Wingdings" panose="05000000000000000000" pitchFamily="2" charset="2"/>
              <a:buChar char="q"/>
            </a:pPr>
            <a:r>
              <a:rPr lang="en-US" sz="1800" dirty="0">
                <a:solidFill>
                  <a:srgbClr val="002060"/>
                </a:solidFill>
              </a:rPr>
              <a:t>Till now, we created all pods, volume, networks with command line and we also deleted those with command line</a:t>
            </a:r>
          </a:p>
          <a:p>
            <a:pPr marL="285750" indent="-285750">
              <a:buFont typeface="Wingdings" panose="05000000000000000000" pitchFamily="2" charset="2"/>
              <a:buChar char="q"/>
            </a:pPr>
            <a:r>
              <a:rPr lang="en-US" sz="1800" dirty="0">
                <a:solidFill>
                  <a:srgbClr val="002060"/>
                </a:solidFill>
              </a:rPr>
              <a:t>This is cumbersome when there are lot many containers and artefacts</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is tool, which makes managing multi-container setup easier</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helps to replace ;</a:t>
            </a:r>
            <a:r>
              <a:rPr lang="en-US" sz="1800" i="1" dirty="0">
                <a:solidFill>
                  <a:srgbClr val="002060"/>
                </a:solidFill>
              </a:rPr>
              <a:t>docker build and docker run’ </a:t>
            </a:r>
            <a:r>
              <a:rPr lang="en-US" sz="1800" dirty="0">
                <a:solidFill>
                  <a:srgbClr val="002060"/>
                </a:solidFill>
              </a:rPr>
              <a:t>commands with one configuration file</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does not replace </a:t>
            </a:r>
            <a:r>
              <a:rPr lang="en-US" sz="1800" i="1" dirty="0">
                <a:solidFill>
                  <a:srgbClr val="002060"/>
                </a:solidFill>
              </a:rPr>
              <a:t>Dockerfile, Images or Containers</a:t>
            </a:r>
          </a:p>
          <a:p>
            <a:pPr marL="285750" indent="-285750">
              <a:buFont typeface="Wingdings" panose="05000000000000000000" pitchFamily="2" charset="2"/>
              <a:buChar char="q"/>
            </a:pPr>
            <a:r>
              <a:rPr lang="en-US" sz="1800" i="1" dirty="0">
                <a:solidFill>
                  <a:srgbClr val="002060"/>
                </a:solidFill>
              </a:rPr>
              <a:t>docker-compose </a:t>
            </a:r>
            <a:r>
              <a:rPr lang="en-US" sz="1800" dirty="0">
                <a:solidFill>
                  <a:srgbClr val="002060"/>
                </a:solidFill>
              </a:rPr>
              <a:t>file is composed with yaml syntax</a:t>
            </a:r>
          </a:p>
          <a:p>
            <a:r>
              <a:rPr lang="en-US" dirty="0">
                <a:solidFill>
                  <a:srgbClr val="7030A0"/>
                </a:solidFill>
                <a:latin typeface="Abadi" panose="020B0604020104020204" pitchFamily="34" charset="0"/>
              </a:rPr>
              <a:t>\home\chandra\docker-kubernetes-learnings\dockercompose\mongocompose</a:t>
            </a:r>
          </a:p>
          <a:p>
            <a:r>
              <a:rPr lang="en-US" dirty="0">
                <a:solidFill>
                  <a:srgbClr val="7030A0"/>
                </a:solidFill>
                <a:latin typeface="Abadi" panose="020B0604020104020204" pitchFamily="34" charset="0"/>
              </a:rPr>
              <a:t>\home\chandra\docker-kubernetes-learnings\dockercompose\app_by_compose</a:t>
            </a:r>
          </a:p>
          <a:p>
            <a:pPr marL="285750" indent="-285750">
              <a:buFont typeface="Wingdings" panose="05000000000000000000" pitchFamily="2" charset="2"/>
              <a:buChar char="q"/>
            </a:pPr>
            <a:r>
              <a:rPr lang="en-US" sz="1800" dirty="0">
                <a:solidFill>
                  <a:srgbClr val="002060"/>
                </a:solidFill>
              </a:rPr>
              <a:t>By default, everything inside docker-compose file will be created in one network</a:t>
            </a:r>
          </a:p>
          <a:p>
            <a:endParaRPr lang="en-US" dirty="0">
              <a:solidFill>
                <a:srgbClr val="00206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dirty="0"/>
          </a:p>
        </p:txBody>
      </p:sp>
    </p:spTree>
    <p:extLst>
      <p:ext uri="{BB962C8B-B14F-4D97-AF65-F5344CB8AC3E}">
        <p14:creationId xmlns:p14="http://schemas.microsoft.com/office/powerpoint/2010/main" val="502501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miscellaneous</a:t>
            </a:r>
          </a:p>
        </p:txBody>
      </p:sp>
    </p:spTree>
    <p:extLst>
      <p:ext uri="{BB962C8B-B14F-4D97-AF65-F5344CB8AC3E}">
        <p14:creationId xmlns:p14="http://schemas.microsoft.com/office/powerpoint/2010/main" val="285978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err="1"/>
              <a:t>Misc</a:t>
            </a:r>
            <a:endParaRPr lang="en-US" sz="2400"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39971"/>
            <a:ext cx="8457786" cy="5127691"/>
          </a:xfrm>
        </p:spPr>
        <p:txBody>
          <a:bodyPr>
            <a:normAutofit/>
          </a:bodyPr>
          <a:lstStyle/>
          <a:p>
            <a:r>
              <a:rPr lang="en-US" sz="2000" dirty="0">
                <a:solidFill>
                  <a:srgbClr val="002060"/>
                </a:solidFill>
                <a:highlight>
                  <a:srgbClr val="FFFF00"/>
                </a:highlight>
                <a:latin typeface="+mj-lt"/>
              </a:rPr>
              <a:t>Execute command in running container</a:t>
            </a:r>
          </a:p>
          <a:p>
            <a:pPr marL="285750" indent="-285750">
              <a:buFont typeface="Wingdings" panose="05000000000000000000" pitchFamily="2" charset="2"/>
              <a:buChar char="q"/>
            </a:pPr>
            <a:r>
              <a:rPr lang="en-US" sz="1800" b="1" i="1" dirty="0">
                <a:solidFill>
                  <a:srgbClr val="002060"/>
                </a:solidFill>
              </a:rPr>
              <a:t>docker exec </a:t>
            </a:r>
            <a:r>
              <a:rPr lang="en-US" sz="1800" dirty="0">
                <a:solidFill>
                  <a:srgbClr val="002060"/>
                </a:solidFill>
              </a:rPr>
              <a:t>executes command in a running container</a:t>
            </a:r>
          </a:p>
          <a:p>
            <a:pPr marL="285750" indent="-285750">
              <a:buFont typeface="Wingdings" panose="05000000000000000000" pitchFamily="2" charset="2"/>
              <a:buChar char="q"/>
            </a:pPr>
            <a:r>
              <a:rPr lang="en-US" sz="1800" dirty="0">
                <a:solidFill>
                  <a:srgbClr val="002060"/>
                </a:solidFill>
              </a:rPr>
              <a:t>Helpful for debugging</a:t>
            </a:r>
          </a:p>
          <a:p>
            <a:r>
              <a:rPr lang="en-US" dirty="0">
                <a:solidFill>
                  <a:srgbClr val="002060"/>
                </a:solidFill>
                <a:latin typeface="Abadi" panose="020B0604020104020204" pitchFamily="34" charset="0"/>
              </a:rPr>
              <a:t>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a:t>
            </a:r>
            <a:r>
              <a:rPr lang="en-US" dirty="0" err="1">
                <a:solidFill>
                  <a:srgbClr val="002060"/>
                </a:solidFill>
                <a:latin typeface="Abadi" panose="020B0604020104020204" pitchFamily="34" charset="0"/>
              </a:rPr>
              <a:t>cmd</a:t>
            </a:r>
            <a:r>
              <a:rPr lang="en-US" dirty="0">
                <a:solidFill>
                  <a:srgbClr val="002060"/>
                </a:solidFill>
                <a:latin typeface="Abadi" panose="020B0604020104020204" pitchFamily="34" charset="0"/>
              </a:rPr>
              <a:t>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ls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a:t>
            </a:r>
            <a:r>
              <a:rPr lang="en-US" dirty="0" err="1">
                <a:solidFill>
                  <a:srgbClr val="002060"/>
                </a:solidFill>
                <a:latin typeface="Abadi" panose="020B0604020104020204" pitchFamily="34" charset="0"/>
              </a:rPr>
              <a:t>pwd</a:t>
            </a:r>
            <a:r>
              <a:rPr lang="en-US" dirty="0">
                <a:solidFill>
                  <a:srgbClr val="002060"/>
                </a:solidFill>
                <a:latin typeface="Abadi" panose="020B0604020104020204" pitchFamily="34" charset="0"/>
              </a:rPr>
              <a:t>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/bin/bash )</a:t>
            </a:r>
          </a:p>
          <a:p>
            <a:endParaRPr lang="en-US" sz="1400" dirty="0">
              <a:solidFill>
                <a:srgbClr val="002060"/>
              </a:solidFill>
              <a:highlight>
                <a:srgbClr val="FFFF00"/>
              </a:highlight>
              <a:latin typeface="+mj-lt"/>
            </a:endParaRPr>
          </a:p>
          <a:p>
            <a:r>
              <a:rPr lang="en-US" sz="2000" dirty="0">
                <a:solidFill>
                  <a:srgbClr val="002060"/>
                </a:solidFill>
                <a:highlight>
                  <a:srgbClr val="FFFF00"/>
                </a:highlight>
                <a:latin typeface="+mj-lt"/>
              </a:rPr>
              <a:t>CMD and ENTRYPOINT</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misc</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Prefer ENTRYPOINT and CMD</a:t>
            </a:r>
          </a:p>
          <a:p>
            <a:pPr marL="285750" indent="-285750">
              <a:buFont typeface="Wingdings" panose="05000000000000000000" pitchFamily="2" charset="2"/>
              <a:buChar char="q"/>
            </a:pPr>
            <a:r>
              <a:rPr lang="en-US" sz="1800" dirty="0">
                <a:solidFill>
                  <a:srgbClr val="002060"/>
                </a:solidFill>
              </a:rPr>
              <a:t>Can be used in combination, ENTRYPOINT will set the entry command to container and CMD will provide default arguments, which in case can </a:t>
            </a:r>
            <a:r>
              <a:rPr lang="en-US" sz="1800">
                <a:solidFill>
                  <a:srgbClr val="002060"/>
                </a:solidFill>
              </a:rPr>
              <a:t>be overwritten</a:t>
            </a:r>
            <a:endParaRPr lang="en-US" sz="1800" dirty="0">
              <a:solidFill>
                <a:srgbClr val="002060"/>
              </a:solidFill>
            </a:endParaRPr>
          </a:p>
          <a:p>
            <a:endParaRPr lang="en-US" dirty="0">
              <a:solidFill>
                <a:srgbClr val="00206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spTree>
    <p:extLst>
      <p:ext uri="{BB962C8B-B14F-4D97-AF65-F5344CB8AC3E}">
        <p14:creationId xmlns:p14="http://schemas.microsoft.com/office/powerpoint/2010/main" val="2273733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kubernetes</a:t>
            </a:r>
          </a:p>
        </p:txBody>
      </p:sp>
    </p:spTree>
    <p:extLst>
      <p:ext uri="{BB962C8B-B14F-4D97-AF65-F5344CB8AC3E}">
        <p14:creationId xmlns:p14="http://schemas.microsoft.com/office/powerpoint/2010/main" val="3533866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Manual deployment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pic>
        <p:nvPicPr>
          <p:cNvPr id="7" name="Picture 6" descr="Text&#10;&#10;Description automatically generated">
            <a:extLst>
              <a:ext uri="{FF2B5EF4-FFF2-40B4-BE49-F238E27FC236}">
                <a16:creationId xmlns:a16="http://schemas.microsoft.com/office/drawing/2014/main" id="{C9653158-6738-4E5A-2744-3D9CEEA7560A}"/>
              </a:ext>
            </a:extLst>
          </p:cNvPr>
          <p:cNvPicPr>
            <a:picLocks noChangeAspect="1"/>
          </p:cNvPicPr>
          <p:nvPr/>
        </p:nvPicPr>
        <p:blipFill>
          <a:blip r:embed="rId2"/>
          <a:stretch>
            <a:fillRect/>
          </a:stretch>
        </p:blipFill>
        <p:spPr>
          <a:xfrm>
            <a:off x="838200" y="1160054"/>
            <a:ext cx="7668695" cy="3743847"/>
          </a:xfrm>
          <a:prstGeom prst="rect">
            <a:avLst/>
          </a:prstGeom>
        </p:spPr>
      </p:pic>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5234469"/>
            <a:ext cx="9612032" cy="926954"/>
          </a:xfrm>
        </p:spPr>
        <p:txBody>
          <a:bodyPr>
            <a:normAutofit/>
          </a:bodyPr>
          <a:lstStyle/>
          <a:p>
            <a:pPr marL="285750" indent="-285750">
              <a:buFont typeface="Wingdings" panose="05000000000000000000" pitchFamily="2" charset="2"/>
              <a:buChar char="q"/>
            </a:pPr>
            <a:r>
              <a:rPr lang="en-US" sz="1800" dirty="0">
                <a:solidFill>
                  <a:srgbClr val="002060"/>
                </a:solidFill>
              </a:rPr>
              <a:t>A scenario for manual deployment of containers and managing those</a:t>
            </a:r>
          </a:p>
          <a:p>
            <a:r>
              <a:rPr lang="en-US" sz="1800" dirty="0">
                <a:solidFill>
                  <a:srgbClr val="002060"/>
                </a:solidFill>
              </a:rPr>
              <a:t>Impossible</a:t>
            </a: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583579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(k8)</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4660303"/>
          </a:xfrm>
        </p:spPr>
        <p:txBody>
          <a:bodyPr>
            <a:normAutofit lnSpcReduction="10000"/>
          </a:bodyPr>
          <a:lstStyle/>
          <a:p>
            <a:pPr marL="285750" indent="-285750">
              <a:buFont typeface="Wingdings" panose="05000000000000000000" pitchFamily="2" charset="2"/>
              <a:buChar char="q"/>
            </a:pPr>
            <a:r>
              <a:rPr lang="en-US" sz="1800" dirty="0">
                <a:solidFill>
                  <a:srgbClr val="002060"/>
                </a:solidFill>
              </a:rPr>
              <a:t>Kubernetes is container orchestration tool, which facilitates large scale deployment of containers</a:t>
            </a:r>
          </a:p>
          <a:p>
            <a:pPr marL="285750" indent="-285750">
              <a:buFont typeface="Wingdings" panose="05000000000000000000" pitchFamily="2" charset="2"/>
              <a:buChar char="q"/>
            </a:pPr>
            <a:r>
              <a:rPr lang="en-US" sz="1800" dirty="0">
                <a:solidFill>
                  <a:srgbClr val="002060"/>
                </a:solidFill>
              </a:rPr>
              <a:t>Opensource and independent of any cloud provider</a:t>
            </a:r>
          </a:p>
          <a:p>
            <a:pPr marL="285750" indent="-285750">
              <a:buFont typeface="Wingdings" panose="05000000000000000000" pitchFamily="2" charset="2"/>
              <a:buChar char="q"/>
            </a:pPr>
            <a:r>
              <a:rPr lang="en-US" sz="1800" dirty="0">
                <a:solidFill>
                  <a:srgbClr val="002060"/>
                </a:solidFill>
              </a:rPr>
              <a:t>It automates deployment, scaling and management of containerized applications</a:t>
            </a:r>
          </a:p>
          <a:p>
            <a:pPr marL="285750" indent="-285750">
              <a:buFont typeface="Wingdings" panose="05000000000000000000" pitchFamily="2" charset="2"/>
              <a:buChar char="q"/>
            </a:pPr>
            <a:r>
              <a:rPr lang="en-US" sz="1800" dirty="0">
                <a:solidFill>
                  <a:srgbClr val="002060"/>
                </a:solidFill>
              </a:rPr>
              <a:t>It is NOT a cloud service provider, or a service provided by cloud service provider</a:t>
            </a:r>
          </a:p>
          <a:p>
            <a:pPr marL="285750" indent="-285750">
              <a:buFont typeface="Wingdings" panose="05000000000000000000" pitchFamily="2" charset="2"/>
              <a:buChar char="q"/>
            </a:pPr>
            <a:r>
              <a:rPr lang="en-US" sz="1800" dirty="0">
                <a:solidFill>
                  <a:srgbClr val="002060"/>
                </a:solidFill>
              </a:rPr>
              <a:t>Its is NOT restricted to any cloud</a:t>
            </a:r>
          </a:p>
          <a:p>
            <a:pPr marL="285750" indent="-285750">
              <a:buFont typeface="Wingdings" panose="05000000000000000000" pitchFamily="2" charset="2"/>
              <a:buChar char="q"/>
            </a:pPr>
            <a:r>
              <a:rPr lang="en-US" sz="1800" dirty="0">
                <a:solidFill>
                  <a:srgbClr val="FF0000"/>
                </a:solidFill>
              </a:rPr>
              <a:t>It is NOT replacement for docker but works with docker to deploy and manage containers at large scale</a:t>
            </a:r>
          </a:p>
          <a:p>
            <a:pPr marL="285750" indent="-285750">
              <a:buFont typeface="Wingdings" panose="05000000000000000000" pitchFamily="2" charset="2"/>
              <a:buChar char="q"/>
            </a:pPr>
            <a:r>
              <a:rPr lang="en-US" sz="1800" dirty="0">
                <a:solidFill>
                  <a:srgbClr val="002060"/>
                </a:solidFill>
              </a:rPr>
              <a:t>It’s a free service, but cloud providers also provide managed k8 services which are paid like Elastic Kubernetes Service (EKS) by AWS and Azure Kubernetes Service (AKS) by Azure</a:t>
            </a:r>
          </a:p>
          <a:p>
            <a:pPr marL="285750" indent="-285750">
              <a:buFont typeface="Wingdings" panose="05000000000000000000" pitchFamily="2" charset="2"/>
              <a:buChar char="q"/>
            </a:pPr>
            <a:r>
              <a:rPr lang="en-US" sz="1800" dirty="0">
                <a:solidFill>
                  <a:srgbClr val="002060"/>
                </a:solidFill>
              </a:rPr>
              <a:t>Smallest deployable unit is pod</a:t>
            </a: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043070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K8 Terminologies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37</a:t>
            </a:fld>
            <a:endParaRPr lang="en-US" dirty="0"/>
          </a:p>
        </p:txBody>
      </p:sp>
      <p:sp>
        <p:nvSpPr>
          <p:cNvPr id="3" name="Text Placeholder 2">
            <a:extLst>
              <a:ext uri="{FF2B5EF4-FFF2-40B4-BE49-F238E27FC236}">
                <a16:creationId xmlns:a16="http://schemas.microsoft.com/office/drawing/2014/main" id="{0EB07D2C-96D5-0519-861C-5407CA913C49}"/>
              </a:ext>
            </a:extLst>
          </p:cNvPr>
          <p:cNvSpPr>
            <a:spLocks noGrp="1"/>
          </p:cNvSpPr>
          <p:nvPr>
            <p:ph type="body" idx="1"/>
          </p:nvPr>
        </p:nvSpPr>
        <p:spPr>
          <a:xfrm>
            <a:off x="956979" y="874223"/>
            <a:ext cx="10227694" cy="5359309"/>
          </a:xfrm>
        </p:spPr>
        <p:txBody>
          <a:bodyPr>
            <a:normAutofit fontScale="92500" lnSpcReduction="20000"/>
          </a:bodyPr>
          <a:lstStyle/>
          <a:p>
            <a:pPr marL="285750" indent="-285750">
              <a:buFont typeface="Wingdings" panose="05000000000000000000" pitchFamily="2" charset="2"/>
              <a:buChar char="q"/>
            </a:pPr>
            <a:r>
              <a:rPr lang="en-US" sz="1800" dirty="0">
                <a:solidFill>
                  <a:srgbClr val="002060"/>
                </a:solidFill>
              </a:rPr>
              <a:t>Kubernetes can be installed on physical or virtual </a:t>
            </a:r>
            <a:r>
              <a:rPr lang="en-US" sz="1800" dirty="0" err="1">
                <a:solidFill>
                  <a:srgbClr val="002060"/>
                </a:solidFill>
              </a:rPr>
              <a:t>vm</a:t>
            </a:r>
            <a:r>
              <a:rPr lang="en-US" sz="1800" dirty="0">
                <a:solidFill>
                  <a:srgbClr val="002060"/>
                </a:solidFill>
              </a:rPr>
              <a:t> and called as </a:t>
            </a:r>
            <a:r>
              <a:rPr lang="en-US" sz="1800" b="1" dirty="0">
                <a:solidFill>
                  <a:srgbClr val="002060"/>
                </a:solidFill>
              </a:rPr>
              <a:t>Node</a:t>
            </a:r>
          </a:p>
          <a:p>
            <a:pPr marL="285750" indent="-285750">
              <a:buFont typeface="Wingdings" panose="05000000000000000000" pitchFamily="2" charset="2"/>
              <a:buChar char="q"/>
            </a:pPr>
            <a:r>
              <a:rPr lang="en-US" sz="1800" dirty="0">
                <a:solidFill>
                  <a:srgbClr val="002060"/>
                </a:solidFill>
              </a:rPr>
              <a:t>There are 2 types of nodes involved – controlplane and worker nodes</a:t>
            </a:r>
          </a:p>
          <a:p>
            <a:pPr marL="285750" indent="-285750">
              <a:buFont typeface="Wingdings" panose="05000000000000000000" pitchFamily="2" charset="2"/>
              <a:buChar char="q"/>
            </a:pPr>
            <a:r>
              <a:rPr lang="en-US" sz="1800" dirty="0">
                <a:solidFill>
                  <a:srgbClr val="002060"/>
                </a:solidFill>
              </a:rPr>
              <a:t>Container are launched on </a:t>
            </a:r>
            <a:r>
              <a:rPr lang="en-US" sz="1800" b="1" dirty="0">
                <a:solidFill>
                  <a:srgbClr val="002060"/>
                </a:solidFill>
              </a:rPr>
              <a:t>worker</a:t>
            </a:r>
            <a:r>
              <a:rPr lang="en-US" sz="1800" dirty="0">
                <a:solidFill>
                  <a:srgbClr val="002060"/>
                </a:solidFill>
              </a:rPr>
              <a:t> nodes and real setup will have multiple nodes</a:t>
            </a:r>
          </a:p>
          <a:p>
            <a:pPr marL="285750" indent="-285750">
              <a:buFont typeface="Wingdings" panose="05000000000000000000" pitchFamily="2" charset="2"/>
              <a:buChar char="q"/>
            </a:pPr>
            <a:r>
              <a:rPr lang="en-US" sz="1800" dirty="0">
                <a:solidFill>
                  <a:srgbClr val="002060"/>
                </a:solidFill>
              </a:rPr>
              <a:t>Kubernetes cluster involved all the nodes and is managed by </a:t>
            </a:r>
            <a:r>
              <a:rPr lang="en-US" sz="1800" b="1" dirty="0">
                <a:solidFill>
                  <a:srgbClr val="002060"/>
                </a:solidFill>
              </a:rPr>
              <a:t>controlplane</a:t>
            </a:r>
            <a:r>
              <a:rPr lang="en-US" sz="1800" dirty="0">
                <a:solidFill>
                  <a:srgbClr val="002060"/>
                </a:solidFill>
              </a:rPr>
              <a:t> node, also called as </a:t>
            </a:r>
            <a:r>
              <a:rPr lang="en-US" sz="1800" b="1" dirty="0">
                <a:solidFill>
                  <a:srgbClr val="002060"/>
                </a:solidFill>
              </a:rPr>
              <a:t>master </a:t>
            </a:r>
            <a:r>
              <a:rPr lang="en-US" sz="1800" dirty="0">
                <a:solidFill>
                  <a:srgbClr val="002060"/>
                </a:solidFill>
              </a:rPr>
              <a:t>node</a:t>
            </a:r>
          </a:p>
          <a:p>
            <a:pPr marL="285750" indent="-285750">
              <a:buFont typeface="Wingdings" panose="05000000000000000000" pitchFamily="2" charset="2"/>
              <a:buChar char="q"/>
            </a:pPr>
            <a:r>
              <a:rPr lang="en-US" sz="1800" dirty="0">
                <a:solidFill>
                  <a:srgbClr val="002060"/>
                </a:solidFill>
              </a:rPr>
              <a:t>There is a standard established for managing containers and is called as </a:t>
            </a:r>
            <a:r>
              <a:rPr lang="en-US" sz="1800" b="1" dirty="0">
                <a:solidFill>
                  <a:srgbClr val="002060"/>
                </a:solidFill>
              </a:rPr>
              <a:t>container runtime interface (CRI)</a:t>
            </a:r>
          </a:p>
          <a:p>
            <a:pPr marL="285750" indent="-285750">
              <a:buFont typeface="Wingdings" panose="05000000000000000000" pitchFamily="2" charset="2"/>
              <a:buChar char="q"/>
            </a:pPr>
            <a:r>
              <a:rPr lang="en-US" sz="1800" b="1" dirty="0">
                <a:solidFill>
                  <a:srgbClr val="002060"/>
                </a:solidFill>
              </a:rPr>
              <a:t>ContainerD</a:t>
            </a:r>
            <a:r>
              <a:rPr lang="en-US" sz="1800" dirty="0">
                <a:solidFill>
                  <a:srgbClr val="002060"/>
                </a:solidFill>
              </a:rPr>
              <a:t> is one such open-source container runtime that implements CRI and manages containers and container images on a host system</a:t>
            </a:r>
          </a:p>
          <a:p>
            <a:pPr marL="285750" indent="-285750">
              <a:buFont typeface="Wingdings" panose="05000000000000000000" pitchFamily="2" charset="2"/>
              <a:buChar char="q"/>
            </a:pPr>
            <a:r>
              <a:rPr lang="en-US" sz="1800" dirty="0">
                <a:solidFill>
                  <a:srgbClr val="002060"/>
                </a:solidFill>
              </a:rPr>
              <a:t>Docker exists even before CRI came in and </a:t>
            </a:r>
            <a:r>
              <a:rPr lang="en-US" sz="1800" b="1" dirty="0">
                <a:solidFill>
                  <a:srgbClr val="002060"/>
                </a:solidFill>
              </a:rPr>
              <a:t>docker doesn’t support CRI</a:t>
            </a:r>
          </a:p>
          <a:p>
            <a:pPr marL="285750" indent="-285750">
              <a:buFont typeface="Wingdings" panose="05000000000000000000" pitchFamily="2" charset="2"/>
              <a:buChar char="q"/>
            </a:pPr>
            <a:r>
              <a:rPr lang="en-US" sz="1800" dirty="0">
                <a:solidFill>
                  <a:srgbClr val="002060"/>
                </a:solidFill>
              </a:rPr>
              <a:t>Kubernetes decided to support runtimes, that implement CRI and since docker doesn’t implement CRI, </a:t>
            </a:r>
            <a:r>
              <a:rPr lang="en-US" sz="1800" b="1" dirty="0">
                <a:solidFill>
                  <a:srgbClr val="002060"/>
                </a:solidFill>
              </a:rPr>
              <a:t>support for docker is removed from Kubernetes as container runtime</a:t>
            </a:r>
            <a:r>
              <a:rPr lang="en-US" sz="1800" dirty="0">
                <a:solidFill>
                  <a:srgbClr val="002060"/>
                </a:solidFill>
              </a:rPr>
              <a:t>. But images created by docker are supported by Kubernetes</a:t>
            </a:r>
          </a:p>
          <a:p>
            <a:pPr marL="285750" indent="-285750">
              <a:buFont typeface="Wingdings" panose="05000000000000000000" pitchFamily="2" charset="2"/>
              <a:buChar char="q"/>
            </a:pPr>
            <a:r>
              <a:rPr lang="en-US" sz="1800" dirty="0">
                <a:solidFill>
                  <a:srgbClr val="002060"/>
                </a:solidFill>
              </a:rPr>
              <a:t>To work with CRI such as ContainerD we need tool. There are many like </a:t>
            </a:r>
            <a:r>
              <a:rPr lang="en-US" sz="1800" b="1" dirty="0">
                <a:solidFill>
                  <a:srgbClr val="002060"/>
                </a:solidFill>
              </a:rPr>
              <a:t>ctr</a:t>
            </a:r>
            <a:r>
              <a:rPr lang="en-US" sz="1800" dirty="0">
                <a:solidFill>
                  <a:srgbClr val="002060"/>
                </a:solidFill>
              </a:rPr>
              <a:t> (not so user friendly), </a:t>
            </a:r>
            <a:r>
              <a:rPr lang="en-US" sz="1800" b="1" dirty="0">
                <a:solidFill>
                  <a:srgbClr val="002060"/>
                </a:solidFill>
              </a:rPr>
              <a:t>nerdctl </a:t>
            </a:r>
            <a:r>
              <a:rPr lang="en-US" sz="1800" dirty="0">
                <a:solidFill>
                  <a:srgbClr val="002060"/>
                </a:solidFill>
              </a:rPr>
              <a:t>etc., In our case we will use </a:t>
            </a:r>
            <a:r>
              <a:rPr lang="en-US" sz="1800" b="1" dirty="0" err="1">
                <a:solidFill>
                  <a:srgbClr val="002060"/>
                </a:solidFill>
              </a:rPr>
              <a:t>crictl</a:t>
            </a:r>
            <a:r>
              <a:rPr lang="en-US" sz="1800" b="1" dirty="0">
                <a:solidFill>
                  <a:srgbClr val="002060"/>
                </a:solidFill>
              </a:rPr>
              <a:t> (from Kubernetes community)</a:t>
            </a:r>
          </a:p>
          <a:p>
            <a:pPr marL="285750" indent="-285750">
              <a:buFont typeface="Wingdings" panose="05000000000000000000" pitchFamily="2" charset="2"/>
              <a:buChar char="q"/>
            </a:pPr>
            <a:r>
              <a:rPr lang="en-US" sz="1800" dirty="0" err="1">
                <a:solidFill>
                  <a:srgbClr val="002060"/>
                </a:solidFill>
              </a:rPr>
              <a:t>kubelet</a:t>
            </a:r>
            <a:r>
              <a:rPr lang="en-US" sz="1800" dirty="0">
                <a:solidFill>
                  <a:srgbClr val="002060"/>
                </a:solidFill>
              </a:rPr>
              <a:t> will interact with CRI to create containers but for humans' interaction </a:t>
            </a:r>
            <a:r>
              <a:rPr lang="en-US" sz="1800" b="1" dirty="0" err="1">
                <a:solidFill>
                  <a:srgbClr val="002060"/>
                </a:solidFill>
              </a:rPr>
              <a:t>crictl</a:t>
            </a:r>
            <a:r>
              <a:rPr lang="en-US" sz="1800" dirty="0">
                <a:solidFill>
                  <a:srgbClr val="002060"/>
                </a:solidFill>
              </a:rPr>
              <a:t> is used (mostly for debugging)</a:t>
            </a:r>
          </a:p>
          <a:p>
            <a:pPr marL="285750" indent="-285750">
              <a:buFont typeface="Wingdings" panose="05000000000000000000" pitchFamily="2" charset="2"/>
              <a:buChar char="q"/>
            </a:pPr>
            <a:r>
              <a:rPr lang="en-US" sz="1800" dirty="0">
                <a:solidFill>
                  <a:srgbClr val="002060"/>
                </a:solidFill>
              </a:rPr>
              <a:t>Try </a:t>
            </a:r>
            <a:r>
              <a:rPr lang="en-US" sz="1800" i="1" dirty="0" err="1">
                <a:solidFill>
                  <a:srgbClr val="002060"/>
                </a:solidFill>
              </a:rPr>
              <a:t>sudo</a:t>
            </a:r>
            <a:r>
              <a:rPr lang="en-US" sz="1800" i="1" dirty="0">
                <a:solidFill>
                  <a:srgbClr val="002060"/>
                </a:solidFill>
              </a:rPr>
              <a:t> </a:t>
            </a:r>
            <a:r>
              <a:rPr lang="en-US" sz="1800" i="1" dirty="0" err="1">
                <a:solidFill>
                  <a:srgbClr val="002060"/>
                </a:solidFill>
              </a:rPr>
              <a:t>crictl</a:t>
            </a:r>
            <a:r>
              <a:rPr lang="en-US" sz="1800" i="1" dirty="0">
                <a:solidFill>
                  <a:srgbClr val="002060"/>
                </a:solidFill>
              </a:rPr>
              <a:t> images</a:t>
            </a:r>
            <a:r>
              <a:rPr lang="en-US" sz="1800" dirty="0">
                <a:solidFill>
                  <a:srgbClr val="002060"/>
                </a:solidFill>
              </a:rPr>
              <a:t> on controlplane terminal (mostly commands will be similar to docker)</a:t>
            </a: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487397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K8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38</a:t>
            </a:fld>
            <a:endParaRPr lang="en-US" dirty="0"/>
          </a:p>
        </p:txBody>
      </p:sp>
      <p:pic>
        <p:nvPicPr>
          <p:cNvPr id="12" name="Picture 11" descr="Graphical user interface, diagram, text, application, chat or text message&#10;&#10;Description automatically generated">
            <a:extLst>
              <a:ext uri="{FF2B5EF4-FFF2-40B4-BE49-F238E27FC236}">
                <a16:creationId xmlns:a16="http://schemas.microsoft.com/office/drawing/2014/main" id="{724A03F7-B116-0E81-C174-24CD6A268DFD}"/>
              </a:ext>
            </a:extLst>
          </p:cNvPr>
          <p:cNvPicPr>
            <a:picLocks noChangeAspect="1"/>
          </p:cNvPicPr>
          <p:nvPr/>
        </p:nvPicPr>
        <p:blipFill>
          <a:blip r:embed="rId3"/>
          <a:stretch>
            <a:fillRect/>
          </a:stretch>
        </p:blipFill>
        <p:spPr>
          <a:xfrm>
            <a:off x="831850" y="820028"/>
            <a:ext cx="9541487" cy="6037972"/>
          </a:xfrm>
          <a:prstGeom prst="rect">
            <a:avLst/>
          </a:prstGeom>
        </p:spPr>
      </p:pic>
    </p:spTree>
    <p:extLst>
      <p:ext uri="{BB962C8B-B14F-4D97-AF65-F5344CB8AC3E}">
        <p14:creationId xmlns:p14="http://schemas.microsoft.com/office/powerpoint/2010/main" val="4270279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installation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5709457"/>
          </a:xfrm>
        </p:spPr>
        <p:txBody>
          <a:bodyPr>
            <a:normAutofit/>
          </a:bodyPr>
          <a:lstStyle/>
          <a:p>
            <a:pPr marL="285750" indent="-285750">
              <a:buFont typeface="Wingdings" panose="05000000000000000000" pitchFamily="2" charset="2"/>
              <a:buChar char="q"/>
            </a:pPr>
            <a:r>
              <a:rPr lang="en-US" dirty="0">
                <a:solidFill>
                  <a:srgbClr val="002060"/>
                </a:solidFill>
              </a:rPr>
              <a:t>For dev , setup can be done with minikube, KinD (Kubernetes in Docker)</a:t>
            </a:r>
          </a:p>
          <a:p>
            <a:pPr marL="285750" indent="-285750">
              <a:buFont typeface="Wingdings" panose="05000000000000000000" pitchFamily="2" charset="2"/>
              <a:buChar char="q"/>
            </a:pPr>
            <a:r>
              <a:rPr lang="en-US" dirty="0">
                <a:solidFill>
                  <a:srgbClr val="002060"/>
                </a:solidFill>
              </a:rPr>
              <a:t>Playground - </a:t>
            </a:r>
            <a:r>
              <a:rPr lang="en-US" dirty="0">
                <a:effectLst/>
                <a:hlinkClick r:id="rId3"/>
              </a:rPr>
              <a:t>https://killercoda.com/playgrounds/scenario/kubernetes</a:t>
            </a:r>
            <a:endParaRPr lang="en-US" dirty="0">
              <a:effectLst/>
            </a:endParaRPr>
          </a:p>
          <a:p>
            <a:pPr marL="285750" indent="-285750">
              <a:buFont typeface="Wingdings" panose="05000000000000000000" pitchFamily="2" charset="2"/>
              <a:buChar char="q"/>
            </a:pPr>
            <a:r>
              <a:rPr lang="en-US" dirty="0"/>
              <a:t>Cloud providers provides managed k8 services like EKS, AKS</a:t>
            </a:r>
          </a:p>
          <a:p>
            <a:r>
              <a:rPr lang="en-US" sz="1600" dirty="0">
                <a:solidFill>
                  <a:srgbClr val="002060"/>
                </a:solidFill>
                <a:highlight>
                  <a:srgbClr val="FFFF00"/>
                </a:highlight>
              </a:rPr>
              <a:t>KinD installation on Ubuntu (WSL)</a:t>
            </a:r>
          </a:p>
          <a:p>
            <a:r>
              <a:rPr lang="pt-BR" dirty="0">
                <a:solidFill>
                  <a:srgbClr val="7030A0"/>
                </a:solidFill>
                <a:latin typeface="Abadi" panose="020B0604020104020204" pitchFamily="34" charset="0"/>
              </a:rPr>
              <a:t>sudo curl -L "https://kind.sigs.k8s.io/dl/v0.18.0/kind-$(uname)-amd64" -o /usr/local/bin/kind</a:t>
            </a:r>
            <a:endParaRPr lang="en-US" dirty="0">
              <a:solidFill>
                <a:srgbClr val="7030A0"/>
              </a:solidFill>
              <a:latin typeface="Abadi" panose="020B0604020104020204" pitchFamily="34" charset="0"/>
            </a:endParaRPr>
          </a:p>
          <a:p>
            <a:r>
              <a:rPr lang="en-US" dirty="0" err="1">
                <a:solidFill>
                  <a:srgbClr val="7030A0"/>
                </a:solidFill>
                <a:latin typeface="Abadi" panose="020B0604020104020204" pitchFamily="34" charset="0"/>
              </a:rPr>
              <a:t>sudo</a:t>
            </a:r>
            <a:r>
              <a:rPr lang="en-US" dirty="0">
                <a:solidFill>
                  <a:srgbClr val="7030A0"/>
                </a:solidFill>
                <a:latin typeface="Abadi" panose="020B0604020104020204" pitchFamily="34" charset="0"/>
              </a:rPr>
              <a:t> </a:t>
            </a:r>
            <a:r>
              <a:rPr lang="en-US" dirty="0" err="1">
                <a:solidFill>
                  <a:srgbClr val="7030A0"/>
                </a:solidFill>
                <a:latin typeface="Abadi" panose="020B0604020104020204" pitchFamily="34" charset="0"/>
              </a:rPr>
              <a:t>chmod</a:t>
            </a:r>
            <a:r>
              <a:rPr lang="en-US" dirty="0">
                <a:solidFill>
                  <a:srgbClr val="7030A0"/>
                </a:solidFill>
                <a:latin typeface="Abadi" panose="020B0604020104020204" pitchFamily="34" charset="0"/>
              </a:rPr>
              <a:t> +x /</a:t>
            </a:r>
            <a:r>
              <a:rPr lang="en-US" dirty="0" err="1">
                <a:solidFill>
                  <a:srgbClr val="7030A0"/>
                </a:solidFill>
                <a:latin typeface="Abadi" panose="020B0604020104020204" pitchFamily="34" charset="0"/>
              </a:rPr>
              <a:t>usr</a:t>
            </a:r>
            <a:r>
              <a:rPr lang="en-US" dirty="0">
                <a:solidFill>
                  <a:srgbClr val="7030A0"/>
                </a:solidFill>
                <a:latin typeface="Abadi" panose="020B0604020104020204" pitchFamily="34" charset="0"/>
              </a:rPr>
              <a:t>/local/bin/kind</a:t>
            </a:r>
          </a:p>
          <a:p>
            <a:r>
              <a:rPr lang="en-US" dirty="0">
                <a:solidFill>
                  <a:srgbClr val="7030A0"/>
                </a:solidFill>
                <a:latin typeface="Abadi" panose="020B0604020104020204" pitchFamily="34" charset="0"/>
              </a:rPr>
              <a:t>kind get clusters</a:t>
            </a:r>
            <a:endParaRPr lang="sv-SE" dirty="0">
              <a:solidFill>
                <a:srgbClr val="7030A0"/>
              </a:solidFill>
              <a:latin typeface="Abadi" panose="020B0604020104020204" pitchFamily="34" charset="0"/>
            </a:endParaRPr>
          </a:p>
          <a:p>
            <a:r>
              <a:rPr lang="en-US" sz="1600" dirty="0">
                <a:solidFill>
                  <a:srgbClr val="002060"/>
                </a:solidFill>
                <a:highlight>
                  <a:srgbClr val="FFFF00"/>
                </a:highlight>
              </a:rPr>
              <a:t>kubectl installation on Ubuntu (WSL)</a:t>
            </a:r>
          </a:p>
          <a:p>
            <a:r>
              <a:rPr lang="sv-SE" dirty="0">
                <a:solidFill>
                  <a:srgbClr val="7030A0"/>
                </a:solidFill>
                <a:latin typeface="Abadi" panose="020B0604020104020204" pitchFamily="34" charset="0"/>
              </a:rPr>
              <a:t>curl -k -LO https://storage.googleapis.com/kubernetes-release/release/v1.27.1/bin/linux/amd64/kubectl</a:t>
            </a:r>
          </a:p>
          <a:p>
            <a:r>
              <a:rPr lang="sv-SE" dirty="0">
                <a:solidFill>
                  <a:srgbClr val="7030A0"/>
                </a:solidFill>
                <a:latin typeface="Abadi" panose="020B0604020104020204" pitchFamily="34" charset="0"/>
              </a:rPr>
              <a:t>sudo chmod +x ./kubectl</a:t>
            </a:r>
          </a:p>
          <a:p>
            <a:r>
              <a:rPr lang="sv-SE" dirty="0">
                <a:solidFill>
                  <a:srgbClr val="7030A0"/>
                </a:solidFill>
                <a:latin typeface="Abadi" panose="020B0604020104020204" pitchFamily="34" charset="0"/>
              </a:rPr>
              <a:t>sudo mv ./kubectl /usr/local/bin/kubectl</a:t>
            </a:r>
          </a:p>
          <a:p>
            <a:r>
              <a:rPr lang="sv-SE" dirty="0">
                <a:solidFill>
                  <a:srgbClr val="7030A0"/>
                </a:solidFill>
                <a:latin typeface="Abadi" panose="020B0604020104020204" pitchFamily="34" charset="0"/>
              </a:rPr>
              <a:t>kubectl version --short</a:t>
            </a:r>
          </a:p>
          <a:p>
            <a:endParaRPr lang="en-US" dirty="0">
              <a:solidFill>
                <a:srgbClr val="002060"/>
              </a:solidFill>
              <a:highlight>
                <a:srgbClr val="FFFF00"/>
              </a:highlight>
            </a:endParaRPr>
          </a:p>
          <a:p>
            <a:endParaRPr lang="en-US" sz="1800" dirty="0">
              <a:solidFill>
                <a:srgbClr val="002060"/>
              </a:solidFill>
              <a:highlight>
                <a:srgbClr val="FFFF00"/>
              </a:highlight>
            </a:endParaRPr>
          </a:p>
          <a:p>
            <a:endParaRPr lang="en-US" sz="1800" dirty="0">
              <a:solidFill>
                <a:srgbClr val="002060"/>
              </a:solidFill>
            </a:endParaRPr>
          </a:p>
        </p:txBody>
      </p:sp>
    </p:spTree>
    <p:extLst>
      <p:ext uri="{BB962C8B-B14F-4D97-AF65-F5344CB8AC3E}">
        <p14:creationId xmlns:p14="http://schemas.microsoft.com/office/powerpoint/2010/main" val="3002174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Containers vs Vms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928343"/>
            <a:ext cx="8139734" cy="2015257"/>
          </a:xfrm>
        </p:spPr>
        <p:txBody>
          <a:bodyPr>
            <a:normAutofit fontScale="92500" lnSpcReduction="10000"/>
          </a:bodyPr>
          <a:lstStyle/>
          <a:p>
            <a:pPr marL="285750" indent="-285750">
              <a:buFont typeface="Wingdings" panose="05000000000000000000" pitchFamily="2" charset="2"/>
              <a:buChar char="q"/>
            </a:pPr>
            <a:r>
              <a:rPr lang="en-US" sz="1300" dirty="0"/>
              <a:t>VM, though virtual but the spinning and using VM is not that lightweight</a:t>
            </a:r>
          </a:p>
          <a:p>
            <a:pPr marL="285750" indent="-285750">
              <a:buFont typeface="Wingdings" panose="05000000000000000000" pitchFamily="2" charset="2"/>
              <a:buChar char="q"/>
            </a:pPr>
            <a:r>
              <a:rPr lang="en-US" sz="1300" dirty="0"/>
              <a:t>Each VM got its own OS and need lot of CPU and memory and disk</a:t>
            </a:r>
          </a:p>
          <a:p>
            <a:pPr marL="285750" indent="-285750">
              <a:buFont typeface="Wingdings" panose="05000000000000000000" pitchFamily="2" charset="2"/>
              <a:buChar char="q"/>
            </a:pPr>
            <a:r>
              <a:rPr lang="en-US" sz="1300" dirty="0"/>
              <a:t>Containers are lightweight, low impact on underlying OS</a:t>
            </a:r>
          </a:p>
          <a:p>
            <a:pPr marL="285750" indent="-285750">
              <a:buFont typeface="Wingdings" panose="05000000000000000000" pitchFamily="2" charset="2"/>
              <a:buChar char="q"/>
            </a:pPr>
            <a:r>
              <a:rPr lang="en-US" sz="1300" dirty="0"/>
              <a:t>Containers got filesystem, kind of Linux</a:t>
            </a:r>
          </a:p>
          <a:p>
            <a:pPr marL="285750" indent="-285750">
              <a:buFont typeface="Wingdings" panose="05000000000000000000" pitchFamily="2" charset="2"/>
              <a:buChar char="q"/>
            </a:pPr>
            <a:r>
              <a:rPr lang="en-US" sz="1300" dirty="0"/>
              <a:t>Requires minimum disk space</a:t>
            </a:r>
          </a:p>
          <a:p>
            <a:pPr marL="285750" indent="-285750">
              <a:buFont typeface="Wingdings" panose="05000000000000000000" pitchFamily="2" charset="2"/>
              <a:buChar char="q"/>
            </a:pPr>
            <a:r>
              <a:rPr lang="en-US" sz="1300" dirty="0"/>
              <a:t>Boot up time for VM is higher as it need to boot entire OS</a:t>
            </a:r>
          </a:p>
          <a:p>
            <a:pPr marL="285750" indent="-285750">
              <a:buFont typeface="Wingdings" panose="05000000000000000000" pitchFamily="2" charset="2"/>
              <a:buChar char="q"/>
            </a:pPr>
            <a:r>
              <a:rPr lang="en-US" sz="1300" dirty="0"/>
              <a:t>Sharing, Re-building and distribution is easier</a:t>
            </a:r>
          </a:p>
          <a:p>
            <a:pPr marL="285750" indent="-285750">
              <a:buFont typeface="Wingdings" panose="05000000000000000000" pitchFamily="2" charset="2"/>
              <a:buChar char="q"/>
            </a:pPr>
            <a:endParaRPr lang="en-US" sz="1300" dirty="0"/>
          </a:p>
          <a:p>
            <a:endParaRPr lang="en-US" sz="1300" dirty="0"/>
          </a:p>
          <a:p>
            <a:endParaRPr lang="en-US" sz="13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7" name="Picture 6" descr="Graphical user interface&#10;&#10;Description automatically generated">
            <a:extLst>
              <a:ext uri="{FF2B5EF4-FFF2-40B4-BE49-F238E27FC236}">
                <a16:creationId xmlns:a16="http://schemas.microsoft.com/office/drawing/2014/main" id="{27C6AFE8-9240-A257-B944-30F2599AD4F3}"/>
              </a:ext>
            </a:extLst>
          </p:cNvPr>
          <p:cNvPicPr>
            <a:picLocks noChangeAspect="1"/>
          </p:cNvPicPr>
          <p:nvPr/>
        </p:nvPicPr>
        <p:blipFill>
          <a:blip r:embed="rId2"/>
          <a:stretch>
            <a:fillRect/>
          </a:stretch>
        </p:blipFill>
        <p:spPr>
          <a:xfrm>
            <a:off x="838200" y="843003"/>
            <a:ext cx="5650029" cy="2847162"/>
          </a:xfrm>
          <a:prstGeom prst="rect">
            <a:avLst/>
          </a:prstGeom>
        </p:spPr>
      </p:pic>
    </p:spTree>
    <p:extLst>
      <p:ext uri="{BB962C8B-B14F-4D97-AF65-F5344CB8AC3E}">
        <p14:creationId xmlns:p14="http://schemas.microsoft.com/office/powerpoint/2010/main" val="2714083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installation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5709457"/>
          </a:xfrm>
        </p:spPr>
        <p:txBody>
          <a:bodyPr>
            <a:normAutofit/>
          </a:bodyPr>
          <a:lstStyle/>
          <a:p>
            <a:r>
              <a:rPr lang="en-US" sz="1600" dirty="0">
                <a:solidFill>
                  <a:srgbClr val="002060"/>
                </a:solidFill>
                <a:highlight>
                  <a:srgbClr val="FFFF00"/>
                </a:highlight>
              </a:rPr>
              <a:t>Create kind cluster (WSL ubuntu)</a:t>
            </a:r>
          </a:p>
          <a:p>
            <a:r>
              <a:rPr lang="en-US" dirty="0">
                <a:solidFill>
                  <a:srgbClr val="7030A0"/>
                </a:solidFill>
                <a:latin typeface="Abadi" panose="020B0604020104020204" pitchFamily="34" charset="0"/>
              </a:rPr>
              <a:t>cd \home\chandra\docker-kubernetes-learnings\</a:t>
            </a:r>
            <a:r>
              <a:rPr lang="en-US" dirty="0" err="1">
                <a:solidFill>
                  <a:srgbClr val="7030A0"/>
                </a:solidFill>
                <a:latin typeface="Abadi" panose="020B0604020104020204" pitchFamily="34" charset="0"/>
              </a:rPr>
              <a:t>kubernetes_demos</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kind create cluster --config=cluster-</a:t>
            </a:r>
            <a:r>
              <a:rPr lang="en-US" dirty="0" err="1">
                <a:solidFill>
                  <a:srgbClr val="7030A0"/>
                </a:solidFill>
                <a:latin typeface="Abadi" panose="020B0604020104020204" pitchFamily="34" charset="0"/>
              </a:rPr>
              <a:t>config.yml</a:t>
            </a:r>
            <a:r>
              <a:rPr lang="en-US" dirty="0">
                <a:solidFill>
                  <a:srgbClr val="7030A0"/>
                </a:solidFill>
                <a:latin typeface="Abadi" panose="020B0604020104020204" pitchFamily="34" charset="0"/>
              </a:rPr>
              <a:t> --name=chandra-learnings</a:t>
            </a:r>
          </a:p>
          <a:p>
            <a:r>
              <a:rPr lang="en-US" dirty="0">
                <a:solidFill>
                  <a:srgbClr val="7030A0"/>
                </a:solidFill>
                <a:latin typeface="Abadi" panose="020B0604020104020204" pitchFamily="34" charset="0"/>
              </a:rPr>
              <a:t>If there are issues like, </a:t>
            </a:r>
            <a:r>
              <a:rPr lang="en-US" dirty="0" err="1">
                <a:solidFill>
                  <a:srgbClr val="7030A0"/>
                </a:solidFill>
                <a:latin typeface="Abadi" panose="020B0604020104020204" pitchFamily="34" charset="0"/>
              </a:rPr>
              <a:t>kubelet</a:t>
            </a:r>
            <a:r>
              <a:rPr lang="en-US" dirty="0">
                <a:solidFill>
                  <a:srgbClr val="7030A0"/>
                </a:solidFill>
                <a:latin typeface="Abadi" panose="020B0604020104020204" pitchFamily="34" charset="0"/>
              </a:rPr>
              <a:t> not healthy then follow – </a:t>
            </a:r>
          </a:p>
          <a:p>
            <a:r>
              <a:rPr lang="en-US" dirty="0">
                <a:solidFill>
                  <a:srgbClr val="7030A0"/>
                </a:solidFill>
                <a:latin typeface="Abadi" panose="020B0604020104020204" pitchFamily="34" charset="0"/>
              </a:rPr>
              <a:t>On ubuntu - echo -e "[boot]\</a:t>
            </a:r>
            <a:r>
              <a:rPr lang="en-US" dirty="0" err="1">
                <a:solidFill>
                  <a:srgbClr val="7030A0"/>
                </a:solidFill>
                <a:latin typeface="Abadi" panose="020B0604020104020204" pitchFamily="34" charset="0"/>
              </a:rPr>
              <a:t>nsystemd</a:t>
            </a:r>
            <a:r>
              <a:rPr lang="en-US" dirty="0">
                <a:solidFill>
                  <a:srgbClr val="7030A0"/>
                </a:solidFill>
                <a:latin typeface="Abadi" panose="020B0604020104020204" pitchFamily="34" charset="0"/>
              </a:rPr>
              <a:t>=true" | </a:t>
            </a:r>
            <a:r>
              <a:rPr lang="en-US" dirty="0" err="1">
                <a:solidFill>
                  <a:srgbClr val="7030A0"/>
                </a:solidFill>
                <a:latin typeface="Abadi" panose="020B0604020104020204" pitchFamily="34" charset="0"/>
              </a:rPr>
              <a:t>sudo</a:t>
            </a:r>
            <a:r>
              <a:rPr lang="en-US" dirty="0">
                <a:solidFill>
                  <a:srgbClr val="7030A0"/>
                </a:solidFill>
                <a:latin typeface="Abadi" panose="020B0604020104020204" pitchFamily="34" charset="0"/>
              </a:rPr>
              <a:t> tee /</a:t>
            </a:r>
            <a:r>
              <a:rPr lang="en-US" dirty="0" err="1">
                <a:solidFill>
                  <a:srgbClr val="7030A0"/>
                </a:solidFill>
                <a:latin typeface="Abadi" panose="020B0604020104020204" pitchFamily="34" charset="0"/>
              </a:rPr>
              <a:t>etc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wsl.conf</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On </a:t>
            </a:r>
            <a:r>
              <a:rPr lang="en-US" dirty="0" err="1">
                <a:solidFill>
                  <a:srgbClr val="7030A0"/>
                </a:solidFill>
                <a:latin typeface="Abadi" panose="020B0604020104020204" pitchFamily="34" charset="0"/>
              </a:rPr>
              <a:t>powershell</a:t>
            </a:r>
            <a:r>
              <a:rPr lang="en-US" dirty="0">
                <a:solidFill>
                  <a:srgbClr val="7030A0"/>
                </a:solidFill>
                <a:latin typeface="Abadi" panose="020B0604020104020204" pitchFamily="34" charset="0"/>
              </a:rPr>
              <a:t> (admin) -&gt; </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--shutdown</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--list --verbose</a:t>
            </a:r>
          </a:p>
          <a:p>
            <a:r>
              <a:rPr lang="en-US" dirty="0" err="1">
                <a:solidFill>
                  <a:srgbClr val="7030A0"/>
                </a:solidFill>
                <a:latin typeface="Abadi" panose="020B0604020104020204" pitchFamily="34" charset="0"/>
              </a:rPr>
              <a:t>wsl</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exit from </a:t>
            </a:r>
            <a:r>
              <a:rPr lang="en-US" dirty="0" err="1">
                <a:solidFill>
                  <a:srgbClr val="7030A0"/>
                </a:solidFill>
                <a:latin typeface="Abadi" panose="020B0604020104020204" pitchFamily="34" charset="0"/>
              </a:rPr>
              <a:t>powershell</a:t>
            </a:r>
            <a:r>
              <a:rPr lang="en-US" dirty="0">
                <a:solidFill>
                  <a:srgbClr val="7030A0"/>
                </a:solidFill>
                <a:latin typeface="Abadi" panose="020B0604020104020204" pitchFamily="34" charset="0"/>
              </a:rPr>
              <a:t> and log onto ubuntu – and create cluster again</a:t>
            </a:r>
          </a:p>
          <a:p>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Restart machine will shutdown kind cluster</a:t>
            </a:r>
          </a:p>
          <a:p>
            <a:r>
              <a:rPr lang="en-US" dirty="0">
                <a:solidFill>
                  <a:srgbClr val="7030A0"/>
                </a:solidFill>
                <a:latin typeface="Abadi" panose="020B0604020104020204" pitchFamily="34" charset="0"/>
              </a:rPr>
              <a:t>docker </a:t>
            </a:r>
            <a:r>
              <a:rPr lang="en-US" dirty="0" err="1">
                <a:solidFill>
                  <a:srgbClr val="7030A0"/>
                </a:solidFill>
                <a:latin typeface="Abadi" panose="020B0604020104020204" pitchFamily="34" charset="0"/>
              </a:rPr>
              <a:t>ps</a:t>
            </a:r>
            <a:r>
              <a:rPr lang="en-US" dirty="0">
                <a:solidFill>
                  <a:srgbClr val="7030A0"/>
                </a:solidFill>
                <a:latin typeface="Abadi" panose="020B0604020104020204" pitchFamily="34" charset="0"/>
              </a:rPr>
              <a:t> –a</a:t>
            </a:r>
          </a:p>
          <a:p>
            <a:r>
              <a:rPr lang="en-US" dirty="0">
                <a:solidFill>
                  <a:srgbClr val="7030A0"/>
                </a:solidFill>
                <a:latin typeface="Abadi" panose="020B0604020104020204" pitchFamily="34" charset="0"/>
              </a:rPr>
              <a:t>restart container of kind image</a:t>
            </a:r>
          </a:p>
          <a:p>
            <a:r>
              <a:rPr lang="en-US" sz="1400" dirty="0">
                <a:solidFill>
                  <a:srgbClr val="002060"/>
                </a:solidFill>
                <a:highlight>
                  <a:srgbClr val="FFFF00"/>
                </a:highlight>
              </a:rPr>
              <a:t>Nodes – Display master and worker nodes</a:t>
            </a:r>
          </a:p>
          <a:p>
            <a:r>
              <a:rPr lang="en-US" sz="1200" dirty="0">
                <a:solidFill>
                  <a:srgbClr val="7030A0"/>
                </a:solidFill>
                <a:latin typeface="Abadi" panose="020B0604020104020204" pitchFamily="34" charset="0"/>
              </a:rPr>
              <a:t>kubectl get nodes</a:t>
            </a:r>
          </a:p>
          <a:p>
            <a:endParaRPr lang="en-US" dirty="0">
              <a:solidFill>
                <a:srgbClr val="7030A0"/>
              </a:solidFill>
              <a:latin typeface="Abadi" panose="020B0604020104020204" pitchFamily="34" charset="0"/>
            </a:endParaRPr>
          </a:p>
          <a:p>
            <a:endParaRPr lang="en-US" sz="1800" dirty="0">
              <a:solidFill>
                <a:srgbClr val="002060"/>
              </a:solidFill>
              <a:highlight>
                <a:srgbClr val="FFFF00"/>
              </a:highlight>
            </a:endParaRPr>
          </a:p>
          <a:p>
            <a:endParaRPr lang="en-US" sz="1800" dirty="0">
              <a:solidFill>
                <a:srgbClr val="002060"/>
              </a:solidFill>
            </a:endParaRPr>
          </a:p>
        </p:txBody>
      </p:sp>
    </p:spTree>
    <p:extLst>
      <p:ext uri="{BB962C8B-B14F-4D97-AF65-F5344CB8AC3E}">
        <p14:creationId xmlns:p14="http://schemas.microsoft.com/office/powerpoint/2010/main" val="3130883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13227B6-C215-A554-5305-3101E61AF6D5}"/>
              </a:ext>
            </a:extLst>
          </p:cNvPr>
          <p:cNvPicPr>
            <a:picLocks noChangeAspect="1"/>
          </p:cNvPicPr>
          <p:nvPr/>
        </p:nvPicPr>
        <p:blipFill>
          <a:blip r:embed="rId2"/>
          <a:stretch>
            <a:fillRect/>
          </a:stretch>
        </p:blipFill>
        <p:spPr>
          <a:xfrm>
            <a:off x="2057400" y="4319433"/>
            <a:ext cx="3529012" cy="2219479"/>
          </a:xfrm>
          <a:prstGeom prst="rect">
            <a:avLst/>
          </a:prstGeom>
        </p:spPr>
      </p:pic>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3589" y="140528"/>
            <a:ext cx="7039163" cy="517664"/>
          </a:xfrm>
        </p:spPr>
        <p:txBody>
          <a:bodyPr>
            <a:normAutofit/>
          </a:bodyPr>
          <a:lstStyle/>
          <a:p>
            <a:r>
              <a:rPr lang="en-US" sz="2400" dirty="0"/>
              <a:t>Containers and </a:t>
            </a:r>
            <a:r>
              <a:rPr lang="en-US" sz="2400" dirty="0" err="1"/>
              <a:t>poDs</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73332"/>
          </a:xfrm>
        </p:spPr>
        <p:txBody>
          <a:bodyPr>
            <a:normAutofit fontScale="92500" lnSpcReduction="20000"/>
          </a:bodyPr>
          <a:lstStyle/>
          <a:p>
            <a:pPr marL="285750" indent="-285750">
              <a:buFont typeface="Wingdings" panose="05000000000000000000" pitchFamily="2" charset="2"/>
              <a:buChar char="q"/>
            </a:pPr>
            <a:r>
              <a:rPr lang="en-US" sz="1500" dirty="0">
                <a:solidFill>
                  <a:srgbClr val="002060"/>
                </a:solidFill>
              </a:rPr>
              <a:t>Containers consist of application and all the libraries and dependencies required to run the application, packaged as single software unit</a:t>
            </a:r>
          </a:p>
          <a:p>
            <a:pPr marL="285750" indent="-285750">
              <a:buFont typeface="Wingdings" panose="05000000000000000000" pitchFamily="2" charset="2"/>
              <a:buChar char="q"/>
            </a:pPr>
            <a:r>
              <a:rPr lang="en-US" sz="1400" dirty="0">
                <a:solidFill>
                  <a:srgbClr val="002060"/>
                </a:solidFill>
              </a:rPr>
              <a:t>K8 does not deploy containers on worker nodes, but encapsulate in an K8 object called as Pod</a:t>
            </a:r>
          </a:p>
          <a:p>
            <a:pPr marL="285750" indent="-285750">
              <a:buFont typeface="Wingdings" panose="05000000000000000000" pitchFamily="2" charset="2"/>
              <a:buChar char="q"/>
            </a:pPr>
            <a:r>
              <a:rPr lang="en-US" sz="1400" dirty="0">
                <a:solidFill>
                  <a:srgbClr val="002060"/>
                </a:solidFill>
              </a:rPr>
              <a:t>Pod is smallest deployable unit of computing, that is created and managed in k8</a:t>
            </a:r>
          </a:p>
          <a:p>
            <a:pPr marL="285750" indent="-285750">
              <a:buFont typeface="Wingdings" panose="05000000000000000000" pitchFamily="2" charset="2"/>
              <a:buChar char="q"/>
            </a:pPr>
            <a:r>
              <a:rPr lang="en-US" sz="1500" dirty="0">
                <a:solidFill>
                  <a:srgbClr val="002060"/>
                </a:solidFill>
              </a:rPr>
              <a:t>Pod is group of one or more containers, with shared storage and  network resources</a:t>
            </a:r>
          </a:p>
          <a:p>
            <a:pPr marL="285750" indent="-285750">
              <a:buFont typeface="Wingdings" panose="05000000000000000000" pitchFamily="2" charset="2"/>
              <a:buChar char="q"/>
            </a:pPr>
            <a:r>
              <a:rPr lang="en-US" sz="1500" dirty="0">
                <a:solidFill>
                  <a:srgbClr val="002060"/>
                </a:solidFill>
              </a:rPr>
              <a:t>A new pod can be created to server more requests and thus multiple instances of same application can run simultaneously</a:t>
            </a:r>
          </a:p>
          <a:p>
            <a:pPr marL="285750" indent="-285750">
              <a:buFont typeface="Wingdings" panose="05000000000000000000" pitchFamily="2" charset="2"/>
              <a:buChar char="q"/>
            </a:pPr>
            <a:r>
              <a:rPr lang="en-US" sz="1500" dirty="0">
                <a:solidFill>
                  <a:srgbClr val="002060"/>
                </a:solidFill>
              </a:rPr>
              <a:t>K8 can schedule pod on any worker node</a:t>
            </a:r>
          </a:p>
          <a:p>
            <a:pPr marL="285750" indent="-285750">
              <a:buFont typeface="Wingdings" panose="05000000000000000000" pitchFamily="2" charset="2"/>
              <a:buChar char="q"/>
            </a:pPr>
            <a:r>
              <a:rPr lang="en-US" sz="1500" dirty="0">
                <a:solidFill>
                  <a:srgbClr val="002060"/>
                </a:solidFill>
              </a:rPr>
              <a:t>Pod mostly got 1-1 relation to container inside, but pod can have multiple containers (like helper container)</a:t>
            </a:r>
          </a:p>
          <a:p>
            <a:pPr marL="285750" indent="-285750">
              <a:buFont typeface="Wingdings" panose="05000000000000000000" pitchFamily="2" charset="2"/>
              <a:buChar char="q"/>
            </a:pPr>
            <a:r>
              <a:rPr lang="en-US" sz="1500" dirty="0">
                <a:solidFill>
                  <a:srgbClr val="002060"/>
                </a:solidFill>
              </a:rPr>
              <a:t>If pod is holding multiple containers, then they can communicate with each other by localhost, since they share same network space. They share same storage space as well. </a:t>
            </a:r>
          </a:p>
          <a:p>
            <a:pPr marL="285750" indent="-285750">
              <a:buFont typeface="Wingdings" panose="05000000000000000000" pitchFamily="2" charset="2"/>
              <a:buChar char="q"/>
            </a:pPr>
            <a:r>
              <a:rPr lang="en-US" sz="1500" dirty="0">
                <a:solidFill>
                  <a:srgbClr val="002060"/>
                </a:solidFill>
              </a:rPr>
              <a:t>Pod are ephemeral in nature, meaning stateless, K8 will stop, start replace them when needed</a:t>
            </a:r>
          </a:p>
          <a:p>
            <a:pPr marL="285750" indent="-285750">
              <a:buFont typeface="Wingdings" panose="05000000000000000000" pitchFamily="2" charset="2"/>
              <a:buChar char="q"/>
            </a:pPr>
            <a:r>
              <a:rPr lang="en-US" sz="1500" dirty="0">
                <a:solidFill>
                  <a:srgbClr val="002060"/>
                </a:solidFill>
              </a:rPr>
              <a:t>IP changes every time, when a pad is restarted</a:t>
            </a:r>
          </a:p>
          <a:p>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r>
              <a:rPr lang="en-US" sz="1800" dirty="0">
                <a:solidFill>
                  <a:srgbClr val="002060"/>
                </a:solidFill>
              </a:rPr>
              <a:t>(</a:t>
            </a:r>
          </a:p>
        </p:txBody>
      </p:sp>
    </p:spTree>
    <p:extLst>
      <p:ext uri="{BB962C8B-B14F-4D97-AF65-F5344CB8AC3E}">
        <p14:creationId xmlns:p14="http://schemas.microsoft.com/office/powerpoint/2010/main" val="34659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49AA90-46B7-ED2F-0184-370A79FFECDD}"/>
              </a:ext>
            </a:extLst>
          </p:cNvPr>
          <p:cNvPicPr>
            <a:picLocks noChangeAspect="1"/>
          </p:cNvPicPr>
          <p:nvPr/>
        </p:nvPicPr>
        <p:blipFill>
          <a:blip r:embed="rId2"/>
          <a:stretch>
            <a:fillRect/>
          </a:stretch>
        </p:blipFill>
        <p:spPr>
          <a:xfrm>
            <a:off x="10181360" y="744070"/>
            <a:ext cx="1851820" cy="1287892"/>
          </a:xfrm>
          <a:prstGeom prst="rect">
            <a:avLst/>
          </a:prstGeom>
        </p:spPr>
      </p:pic>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7675655" cy="517664"/>
          </a:xfrm>
        </p:spPr>
        <p:txBody>
          <a:bodyPr>
            <a:normAutofit/>
          </a:bodyPr>
          <a:lstStyle/>
          <a:p>
            <a:r>
              <a:rPr lang="en-US" sz="2400" dirty="0"/>
              <a:t>poDs with yaml (declarative approach)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K8 uses yaml as input for creating various K8 objects as Pod.</a:t>
            </a:r>
          </a:p>
          <a:p>
            <a:pPr marL="285750" indent="-285750">
              <a:buFont typeface="Wingdings" panose="05000000000000000000" pitchFamily="2" charset="2"/>
              <a:buChar char="q"/>
            </a:pPr>
            <a:r>
              <a:rPr lang="en-US" sz="1500" dirty="0">
                <a:solidFill>
                  <a:srgbClr val="002060"/>
                </a:solidFill>
              </a:rPr>
              <a:t>The yamls follow a similar structure. A K8 definition file contains 4 top level fields as shown -&gt;</a:t>
            </a:r>
          </a:p>
          <a:p>
            <a:pPr marL="285750" indent="-285750">
              <a:buFont typeface="Wingdings" panose="05000000000000000000" pitchFamily="2" charset="2"/>
              <a:buChar char="q"/>
            </a:pPr>
            <a:r>
              <a:rPr lang="en-US" sz="1500" dirty="0">
                <a:solidFill>
                  <a:srgbClr val="002060"/>
                </a:solidFill>
              </a:rPr>
              <a:t>apiVersion – Version of K8 API (v1, apps/v1 and others)</a:t>
            </a:r>
          </a:p>
          <a:p>
            <a:pPr marL="285750" indent="-285750">
              <a:buFont typeface="Wingdings" panose="05000000000000000000" pitchFamily="2" charset="2"/>
              <a:buChar char="q"/>
            </a:pPr>
            <a:r>
              <a:rPr lang="en-US" sz="1500" dirty="0">
                <a:solidFill>
                  <a:srgbClr val="002060"/>
                </a:solidFill>
              </a:rPr>
              <a:t>kind – type of object say Pod (and others)</a:t>
            </a:r>
          </a:p>
          <a:p>
            <a:pPr marL="285750" indent="-285750">
              <a:buFont typeface="Wingdings" panose="05000000000000000000" pitchFamily="2" charset="2"/>
              <a:buChar char="q"/>
            </a:pPr>
            <a:r>
              <a:rPr lang="en-US" sz="1500" dirty="0">
                <a:solidFill>
                  <a:srgbClr val="002060"/>
                </a:solidFill>
              </a:rPr>
              <a:t>metadata – data about the object like its name, labels etc., Unlike first 2 fields, metadata is dictionary  and contains key value pair</a:t>
            </a:r>
          </a:p>
          <a:p>
            <a:pPr marL="285750" indent="-285750">
              <a:buFont typeface="Wingdings" panose="05000000000000000000" pitchFamily="2" charset="2"/>
              <a:buChar char="q"/>
            </a:pPr>
            <a:r>
              <a:rPr lang="en-US" sz="1500" dirty="0">
                <a:solidFill>
                  <a:srgbClr val="002060"/>
                </a:solidFill>
              </a:rPr>
              <a:t>spec – contains container information, to be wrapped inside pod and spec is dictionary. The containers inside spec is list or array and denoted by – (hyphen) (can have more containers)</a:t>
            </a:r>
          </a:p>
          <a:p>
            <a:r>
              <a:rPr lang="en-US" sz="18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kubectl create –f </a:t>
            </a:r>
            <a:r>
              <a:rPr lang="en-US" sz="1200" dirty="0" err="1">
                <a:solidFill>
                  <a:srgbClr val="7030A0"/>
                </a:solidFill>
                <a:latin typeface="Abadi" panose="020B0604020104020204" pitchFamily="34" charset="0"/>
              </a:rPr>
              <a:t>file.yaml</a:t>
            </a:r>
            <a:r>
              <a:rPr lang="en-US" sz="1200" dirty="0">
                <a:solidFill>
                  <a:srgbClr val="7030A0"/>
                </a:solidFill>
                <a:latin typeface="Abadi" panose="020B0604020104020204" pitchFamily="34" charset="0"/>
              </a:rPr>
              <a:t> will create pod</a:t>
            </a:r>
          </a:p>
          <a:p>
            <a:r>
              <a:rPr lang="en-US" sz="1200" dirty="0">
                <a:solidFill>
                  <a:srgbClr val="7030A0"/>
                </a:solidFill>
                <a:latin typeface="Abadi" panose="020B0604020104020204" pitchFamily="34" charset="0"/>
              </a:rPr>
              <a:t>      kubectl describe pod &lt;</a:t>
            </a:r>
            <a:r>
              <a:rPr lang="en-US" sz="1200" dirty="0" err="1">
                <a:solidFill>
                  <a:srgbClr val="7030A0"/>
                </a:solidFill>
                <a:latin typeface="Abadi" panose="020B0604020104020204" pitchFamily="34" charset="0"/>
              </a:rPr>
              <a:t>pod_name</a:t>
            </a:r>
            <a:r>
              <a:rPr lang="en-US" sz="1200" dirty="0">
                <a:solidFill>
                  <a:srgbClr val="7030A0"/>
                </a:solidFill>
                <a:latin typeface="Abadi" panose="020B0604020104020204" pitchFamily="34" charset="0"/>
              </a:rPr>
              <a:t>&gt; - all information about pod</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\home\chandra\docker-kubernetes-learnings\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\declarative_approach\</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500" dirty="0">
                <a:solidFill>
                  <a:srgbClr val="002060"/>
                </a:solidFill>
              </a:rPr>
              <a:t>Follow instruction in yaml file to create pod</a:t>
            </a: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8" name="Picture 7">
            <a:extLst>
              <a:ext uri="{FF2B5EF4-FFF2-40B4-BE49-F238E27FC236}">
                <a16:creationId xmlns:a16="http://schemas.microsoft.com/office/drawing/2014/main" id="{1097F038-F6EF-1961-31EA-E054CCF1DF90}"/>
              </a:ext>
            </a:extLst>
          </p:cNvPr>
          <p:cNvPicPr>
            <a:picLocks noChangeAspect="1"/>
          </p:cNvPicPr>
          <p:nvPr/>
        </p:nvPicPr>
        <p:blipFill>
          <a:blip r:embed="rId3"/>
          <a:stretch>
            <a:fillRect/>
          </a:stretch>
        </p:blipFill>
        <p:spPr>
          <a:xfrm>
            <a:off x="7876229" y="3270674"/>
            <a:ext cx="3718882" cy="2270957"/>
          </a:xfrm>
          <a:prstGeom prst="rect">
            <a:avLst/>
          </a:prstGeom>
        </p:spPr>
      </p:pic>
    </p:spTree>
    <p:extLst>
      <p:ext uri="{BB962C8B-B14F-4D97-AF65-F5344CB8AC3E}">
        <p14:creationId xmlns:p14="http://schemas.microsoft.com/office/powerpoint/2010/main" val="1667594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fontScale="90000"/>
          </a:bodyPr>
          <a:lstStyle/>
          <a:p>
            <a:r>
              <a:rPr lang="en-US" sz="2400" dirty="0"/>
              <a:t>k8 controllers (replication controller and </a:t>
            </a:r>
            <a:r>
              <a:rPr lang="en-US" sz="2400" dirty="0" err="1"/>
              <a:t>Replicaset</a:t>
            </a:r>
            <a:r>
              <a:rPr lang="en-US" sz="2400" dirty="0"/>
              <a:t> )</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Controllers are processes which observe k8 objects and respond accordingly</a:t>
            </a:r>
          </a:p>
          <a:p>
            <a:pPr marL="285750" indent="-285750">
              <a:buFont typeface="Wingdings" panose="05000000000000000000" pitchFamily="2" charset="2"/>
              <a:buChar char="q"/>
            </a:pPr>
            <a:r>
              <a:rPr lang="en-US" sz="1500" dirty="0">
                <a:solidFill>
                  <a:srgbClr val="002060"/>
                </a:solidFill>
              </a:rPr>
              <a:t>Replication controllers replicates and provision multiple pods, providing high availability  and shares load</a:t>
            </a:r>
          </a:p>
          <a:p>
            <a:pPr marL="285750" indent="-285750">
              <a:buFont typeface="Wingdings" panose="05000000000000000000" pitchFamily="2" charset="2"/>
              <a:buChar char="q"/>
            </a:pPr>
            <a:r>
              <a:rPr lang="en-US" sz="1500" dirty="0">
                <a:solidFill>
                  <a:srgbClr val="002060"/>
                </a:solidFill>
              </a:rPr>
              <a:t>Even in case of single pod, replication controller will bring new pod automatically, if  pod fails, ensuring specified number of pods are running, always</a:t>
            </a:r>
          </a:p>
          <a:p>
            <a:pPr marL="285750" indent="-285750">
              <a:buFont typeface="Wingdings" panose="05000000000000000000" pitchFamily="2" charset="2"/>
              <a:buChar char="q"/>
            </a:pPr>
            <a:r>
              <a:rPr lang="en-US" sz="1500" dirty="0">
                <a:solidFill>
                  <a:srgbClr val="002060"/>
                </a:solidFill>
              </a:rPr>
              <a:t>Pods can scale on different nodes , helping in load balancing the load across nodes and pods</a:t>
            </a:r>
          </a:p>
          <a:p>
            <a:pPr marL="285750" indent="-285750">
              <a:buFont typeface="Wingdings" panose="05000000000000000000" pitchFamily="2" charset="2"/>
              <a:buChar char="q"/>
            </a:pPr>
            <a:r>
              <a:rPr lang="en-US" sz="1500" dirty="0">
                <a:solidFill>
                  <a:srgbClr val="002060"/>
                </a:solidFill>
              </a:rPr>
              <a:t>There are 2 similar terms , </a:t>
            </a:r>
            <a:r>
              <a:rPr lang="en-US" sz="1500" dirty="0">
                <a:solidFill>
                  <a:srgbClr val="002060"/>
                </a:solidFill>
                <a:highlight>
                  <a:srgbClr val="FFFF00"/>
                </a:highlight>
              </a:rPr>
              <a:t>Replication Controller</a:t>
            </a:r>
            <a:r>
              <a:rPr lang="en-US" sz="1500" dirty="0">
                <a:solidFill>
                  <a:srgbClr val="002060"/>
                </a:solidFill>
              </a:rPr>
              <a:t> and </a:t>
            </a:r>
            <a:r>
              <a:rPr lang="en-US" sz="1500" dirty="0">
                <a:solidFill>
                  <a:srgbClr val="002060"/>
                </a:solidFill>
                <a:highlight>
                  <a:srgbClr val="FFFF00"/>
                </a:highlight>
              </a:rPr>
              <a:t>Replica Set</a:t>
            </a:r>
          </a:p>
          <a:p>
            <a:pPr marL="285750" indent="-285750">
              <a:buFont typeface="Wingdings" panose="05000000000000000000" pitchFamily="2" charset="2"/>
              <a:buChar char="q"/>
            </a:pPr>
            <a:r>
              <a:rPr lang="en-US" sz="1500" dirty="0">
                <a:solidFill>
                  <a:srgbClr val="002060"/>
                </a:solidFill>
              </a:rPr>
              <a:t>Replication Controller is old and is replaced by Replica Set</a:t>
            </a: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7" name="Picture 6" descr="A diagram of a diagram&#10;&#10;Description automatically generated">
            <a:extLst>
              <a:ext uri="{FF2B5EF4-FFF2-40B4-BE49-F238E27FC236}">
                <a16:creationId xmlns:a16="http://schemas.microsoft.com/office/drawing/2014/main" id="{3B142447-73C5-C9CF-7A3C-068FB8595632}"/>
              </a:ext>
            </a:extLst>
          </p:cNvPr>
          <p:cNvPicPr>
            <a:picLocks noChangeAspect="1"/>
          </p:cNvPicPr>
          <p:nvPr/>
        </p:nvPicPr>
        <p:blipFill>
          <a:blip r:embed="rId2"/>
          <a:stretch>
            <a:fillRect/>
          </a:stretch>
        </p:blipFill>
        <p:spPr>
          <a:xfrm>
            <a:off x="2647670" y="3138653"/>
            <a:ext cx="3615578" cy="2079266"/>
          </a:xfrm>
          <a:prstGeom prst="rect">
            <a:avLst/>
          </a:prstGeom>
        </p:spPr>
      </p:pic>
    </p:spTree>
    <p:extLst>
      <p:ext uri="{BB962C8B-B14F-4D97-AF65-F5344CB8AC3E}">
        <p14:creationId xmlns:p14="http://schemas.microsoft.com/office/powerpoint/2010/main" val="14512446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Replication controller (RC)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The yaml file got top 4 elements – apiVersion, kind, metadata, spec</a:t>
            </a:r>
          </a:p>
          <a:p>
            <a:pPr marL="285750" indent="-285750">
              <a:buFont typeface="Wingdings" panose="05000000000000000000" pitchFamily="2" charset="2"/>
              <a:buChar char="q"/>
            </a:pPr>
            <a:r>
              <a:rPr lang="en-US" sz="1500" dirty="0">
                <a:solidFill>
                  <a:srgbClr val="002060"/>
                </a:solidFill>
              </a:rPr>
              <a:t>spec – contains template of pod to be created by RC. Move pod yaml content from metadata as children of template in RC yaml file</a:t>
            </a:r>
          </a:p>
          <a:p>
            <a:pPr marL="285750" indent="-285750">
              <a:buFont typeface="Wingdings" panose="05000000000000000000" pitchFamily="2" charset="2"/>
              <a:buChar char="q"/>
            </a:pPr>
            <a:r>
              <a:rPr lang="en-US" sz="1500" dirty="0">
                <a:solidFill>
                  <a:srgbClr val="002060"/>
                </a:solidFill>
              </a:rPr>
              <a:t>spec also contains, replicas – number of pods to be created</a:t>
            </a:r>
          </a:p>
          <a:p>
            <a:pPr marL="285750" indent="-285750">
              <a:buFont typeface="Wingdings" panose="05000000000000000000" pitchFamily="2" charset="2"/>
              <a:buChar char="q"/>
            </a:pPr>
            <a:r>
              <a:rPr lang="en-US" sz="1500" dirty="0">
                <a:solidFill>
                  <a:srgbClr val="002060"/>
                </a:solidFill>
              </a:rPr>
              <a:t>There are 2 </a:t>
            </a:r>
            <a:r>
              <a:rPr lang="en-US" sz="1500" dirty="0" err="1">
                <a:solidFill>
                  <a:srgbClr val="002060"/>
                </a:solidFill>
              </a:rPr>
              <a:t>metadatas</a:t>
            </a:r>
            <a:r>
              <a:rPr lang="en-US" sz="1500" dirty="0">
                <a:solidFill>
                  <a:srgbClr val="002060"/>
                </a:solidFill>
              </a:rPr>
              <a:t>- 1 for RC and 1 for Pod</a:t>
            </a:r>
          </a:p>
          <a:p>
            <a:pPr marL="285750" indent="-285750">
              <a:buFont typeface="Wingdings" panose="05000000000000000000" pitchFamily="2" charset="2"/>
              <a:buChar char="q"/>
            </a:pPr>
            <a:r>
              <a:rPr lang="en-US" sz="1500" dirty="0">
                <a:solidFill>
                  <a:srgbClr val="002060"/>
                </a:solidFill>
              </a:rPr>
              <a:t>There are 2 specs – 1 for RC and 1 for Pod</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\home\chandra\docker-kubernetes-learnings\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replication_controller.yaml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12" name="Picture 11" descr="Screens screenshot of a computer program&#10;&#10;Description automatically generated">
            <a:extLst>
              <a:ext uri="{FF2B5EF4-FFF2-40B4-BE49-F238E27FC236}">
                <a16:creationId xmlns:a16="http://schemas.microsoft.com/office/drawing/2014/main" id="{F45993F8-7672-B3FC-F95A-04A91EA75480}"/>
              </a:ext>
            </a:extLst>
          </p:cNvPr>
          <p:cNvPicPr>
            <a:picLocks noChangeAspect="1"/>
          </p:cNvPicPr>
          <p:nvPr/>
        </p:nvPicPr>
        <p:blipFill>
          <a:blip r:embed="rId2"/>
          <a:stretch>
            <a:fillRect/>
          </a:stretch>
        </p:blipFill>
        <p:spPr>
          <a:xfrm>
            <a:off x="7423161" y="1613647"/>
            <a:ext cx="4521913" cy="4325896"/>
          </a:xfrm>
          <a:prstGeom prst="rect">
            <a:avLst/>
          </a:prstGeom>
        </p:spPr>
      </p:pic>
    </p:spTree>
    <p:extLst>
      <p:ext uri="{BB962C8B-B14F-4D97-AF65-F5344CB8AC3E}">
        <p14:creationId xmlns:p14="http://schemas.microsoft.com/office/powerpoint/2010/main" val="21955434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Replica Set (RS)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fontScale="92500" lnSpcReduction="20000"/>
          </a:bodyPr>
          <a:lstStyle/>
          <a:p>
            <a:pPr marL="285750" indent="-285750">
              <a:buFont typeface="Wingdings" panose="05000000000000000000" pitchFamily="2" charset="2"/>
              <a:buChar char="q"/>
            </a:pPr>
            <a:r>
              <a:rPr lang="en-US" sz="1500" dirty="0">
                <a:solidFill>
                  <a:srgbClr val="002060"/>
                </a:solidFill>
              </a:rPr>
              <a:t>The yaml file got top 4 elements – apiVersion, kind, metadata, spec (</a:t>
            </a:r>
            <a:r>
              <a:rPr lang="en-US" sz="1500" dirty="0" err="1">
                <a:solidFill>
                  <a:srgbClr val="002060"/>
                </a:solidFill>
              </a:rPr>
              <a:t>apiVersion</a:t>
            </a:r>
            <a:r>
              <a:rPr lang="en-US" sz="1500" dirty="0">
                <a:solidFill>
                  <a:srgbClr val="002060"/>
                </a:solidFill>
              </a:rPr>
              <a:t> differs to RC)</a:t>
            </a:r>
          </a:p>
          <a:p>
            <a:pPr marL="285750" indent="-285750">
              <a:buFont typeface="Wingdings" panose="05000000000000000000" pitchFamily="2" charset="2"/>
              <a:buChar char="q"/>
            </a:pPr>
            <a:r>
              <a:rPr lang="en-US" sz="1500" dirty="0">
                <a:solidFill>
                  <a:srgbClr val="002060"/>
                </a:solidFill>
              </a:rPr>
              <a:t>spec – contains template of pod to be created by RC. Move pod yaml content from metadata as children of template in RC yaml file</a:t>
            </a:r>
          </a:p>
          <a:p>
            <a:pPr marL="285750" indent="-285750">
              <a:buFont typeface="Wingdings" panose="05000000000000000000" pitchFamily="2" charset="2"/>
              <a:buChar char="q"/>
            </a:pPr>
            <a:r>
              <a:rPr lang="en-US" sz="1500" dirty="0">
                <a:solidFill>
                  <a:srgbClr val="002060"/>
                </a:solidFill>
              </a:rPr>
              <a:t>spec also contains, replicas – number of pods to be created</a:t>
            </a:r>
          </a:p>
          <a:p>
            <a:pPr marL="285750" indent="-285750">
              <a:buFont typeface="Wingdings" panose="05000000000000000000" pitchFamily="2" charset="2"/>
              <a:buChar char="q"/>
            </a:pPr>
            <a:r>
              <a:rPr lang="en-US" sz="1500" dirty="0">
                <a:solidFill>
                  <a:srgbClr val="002060"/>
                </a:solidFill>
              </a:rPr>
              <a:t>In addition to top 4 elements, the definition also contains, a </a:t>
            </a:r>
            <a:r>
              <a:rPr lang="en-US" sz="1500" dirty="0">
                <a:solidFill>
                  <a:srgbClr val="002060"/>
                </a:solidFill>
                <a:highlight>
                  <a:srgbClr val="FFFF00"/>
                </a:highlight>
              </a:rPr>
              <a:t>selector</a:t>
            </a:r>
            <a:r>
              <a:rPr lang="en-US" sz="1500" dirty="0">
                <a:solidFill>
                  <a:srgbClr val="002060"/>
                </a:solidFill>
              </a:rPr>
              <a:t> element</a:t>
            </a:r>
          </a:p>
          <a:p>
            <a:pPr marL="285750" indent="-285750">
              <a:buFont typeface="Wingdings" panose="05000000000000000000" pitchFamily="2" charset="2"/>
              <a:buChar char="q"/>
            </a:pPr>
            <a:r>
              <a:rPr lang="en-US" sz="1500" dirty="0">
                <a:solidFill>
                  <a:srgbClr val="002060"/>
                </a:solidFill>
              </a:rPr>
              <a:t>selector match labels of pods, to manage via ReplicaSet, with help of labels </a:t>
            </a:r>
          </a:p>
          <a:p>
            <a:r>
              <a:rPr lang="en-US" sz="1500" dirty="0">
                <a:solidFill>
                  <a:srgbClr val="002060"/>
                </a:solidFill>
              </a:rPr>
              <a:t>     and selectors, RS manages pods </a:t>
            </a:r>
          </a:p>
          <a:p>
            <a:pPr marL="285750" indent="-285750">
              <a:buFont typeface="Wingdings" panose="05000000000000000000" pitchFamily="2" charset="2"/>
              <a:buChar char="q"/>
            </a:pPr>
            <a:r>
              <a:rPr lang="en-US" sz="1500" dirty="0">
                <a:solidFill>
                  <a:srgbClr val="002060"/>
                </a:solidFill>
              </a:rPr>
              <a:t>ReplicaSet can also manage pods, which are NOT defined as part of its own </a:t>
            </a:r>
          </a:p>
          <a:p>
            <a:r>
              <a:rPr lang="en-US" sz="1500" dirty="0">
                <a:solidFill>
                  <a:srgbClr val="002060"/>
                </a:solidFill>
              </a:rPr>
              <a:t>     definition file (matching labels) [RC can also have optional </a:t>
            </a:r>
            <a:r>
              <a:rPr lang="en-US" sz="1500" i="1" dirty="0">
                <a:solidFill>
                  <a:srgbClr val="002060"/>
                </a:solidFill>
              </a:rPr>
              <a:t>selector, </a:t>
            </a:r>
            <a:r>
              <a:rPr lang="en-US" sz="1500" dirty="0">
                <a:solidFill>
                  <a:srgbClr val="002060"/>
                </a:solidFill>
              </a:rPr>
              <a:t>when not</a:t>
            </a:r>
          </a:p>
          <a:p>
            <a:r>
              <a:rPr lang="en-US" sz="1500" dirty="0">
                <a:solidFill>
                  <a:srgbClr val="002060"/>
                </a:solidFill>
              </a:rPr>
              <a:t>	defined its implicit what defined on pod template]</a:t>
            </a:r>
          </a:p>
          <a:p>
            <a:pPr marL="285750" indent="-285750">
              <a:buFont typeface="Wingdings" panose="05000000000000000000" pitchFamily="2" charset="2"/>
              <a:buChar char="q"/>
            </a:pPr>
            <a:r>
              <a:rPr lang="en-US" sz="1500" dirty="0">
                <a:solidFill>
                  <a:srgbClr val="002060"/>
                </a:solidFill>
              </a:rPr>
              <a:t>In case say RS need to manage pods created outside its yaml. It does this with </a:t>
            </a:r>
          </a:p>
          <a:p>
            <a:r>
              <a:rPr lang="en-US" sz="1500" dirty="0">
                <a:solidFill>
                  <a:srgbClr val="002060"/>
                </a:solidFill>
              </a:rPr>
              <a:t>Labels/Selectors, but inline template is still required because in case pod </a:t>
            </a:r>
          </a:p>
          <a:p>
            <a:r>
              <a:rPr lang="en-US" sz="1500" dirty="0">
                <a:solidFill>
                  <a:srgbClr val="002060"/>
                </a:solidFill>
              </a:rPr>
              <a:t>goes down, ReplicaSet need template to bring up pod to a desired number</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\home\chandra\docker-kubernetes-learnings\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replica_set.yaml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8" name="Picture 7">
            <a:extLst>
              <a:ext uri="{FF2B5EF4-FFF2-40B4-BE49-F238E27FC236}">
                <a16:creationId xmlns:a16="http://schemas.microsoft.com/office/drawing/2014/main" id="{A0485314-F80A-8506-3C71-1340D0688034}"/>
              </a:ext>
            </a:extLst>
          </p:cNvPr>
          <p:cNvPicPr>
            <a:picLocks noChangeAspect="1"/>
          </p:cNvPicPr>
          <p:nvPr/>
        </p:nvPicPr>
        <p:blipFill>
          <a:blip r:embed="rId2"/>
          <a:stretch>
            <a:fillRect/>
          </a:stretch>
        </p:blipFill>
        <p:spPr>
          <a:xfrm>
            <a:off x="7977023" y="1604309"/>
            <a:ext cx="3878854" cy="4509621"/>
          </a:xfrm>
          <a:prstGeom prst="rect">
            <a:avLst/>
          </a:prstGeom>
        </p:spPr>
      </p:pic>
    </p:spTree>
    <p:extLst>
      <p:ext uri="{BB962C8B-B14F-4D97-AF65-F5344CB8AC3E}">
        <p14:creationId xmlns:p14="http://schemas.microsoft.com/office/powerpoint/2010/main" val="2666408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98767" y="140529"/>
            <a:ext cx="5111750" cy="517664"/>
          </a:xfrm>
        </p:spPr>
        <p:txBody>
          <a:bodyPr>
            <a:normAutofit/>
          </a:bodyPr>
          <a:lstStyle/>
          <a:p>
            <a:r>
              <a:rPr lang="en-US" sz="2400" dirty="0"/>
              <a:t>Deployment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1"/>
            <a:ext cx="11353801" cy="5448200"/>
          </a:xfrm>
        </p:spPr>
        <p:txBody>
          <a:bodyPr>
            <a:normAutofit/>
          </a:bodyPr>
          <a:lstStyle/>
          <a:p>
            <a:pPr marL="285750" indent="-285750">
              <a:buFont typeface="Wingdings" panose="05000000000000000000" pitchFamily="2" charset="2"/>
              <a:buChar char="q"/>
            </a:pPr>
            <a:r>
              <a:rPr lang="en-US" sz="1500" dirty="0">
                <a:solidFill>
                  <a:srgbClr val="002060"/>
                </a:solidFill>
              </a:rPr>
              <a:t>A kubernetes object, which governs how to create instances of pods</a:t>
            </a:r>
          </a:p>
          <a:p>
            <a:pPr marL="285750" indent="-285750">
              <a:buFont typeface="Wingdings" panose="05000000000000000000" pitchFamily="2" charset="2"/>
              <a:buChar char="q"/>
            </a:pPr>
            <a:r>
              <a:rPr lang="en-US" sz="1500" dirty="0">
                <a:solidFill>
                  <a:srgbClr val="002060"/>
                </a:solidFill>
              </a:rPr>
              <a:t>It helps with scaling, </a:t>
            </a:r>
            <a:r>
              <a:rPr lang="en-US" sz="1500" dirty="0">
                <a:solidFill>
                  <a:srgbClr val="00B050"/>
                </a:solidFill>
              </a:rPr>
              <a:t>rolling out new versions seamlessly</a:t>
            </a:r>
            <a:r>
              <a:rPr lang="en-US" sz="1500" dirty="0">
                <a:solidFill>
                  <a:srgbClr val="002060"/>
                </a:solidFill>
              </a:rPr>
              <a:t> (can do without affecting clients) and rollback if needed</a:t>
            </a:r>
          </a:p>
          <a:p>
            <a:pPr marL="285750" indent="-285750">
              <a:buFont typeface="Wingdings" panose="05000000000000000000" pitchFamily="2" charset="2"/>
              <a:buChar char="q"/>
            </a:pPr>
            <a:r>
              <a:rPr lang="en-US" sz="1500" dirty="0">
                <a:solidFill>
                  <a:srgbClr val="002060"/>
                </a:solidFill>
              </a:rPr>
              <a:t>It can create and maintain desired number of replicas for pods</a:t>
            </a:r>
          </a:p>
          <a:p>
            <a:pPr marL="285750" indent="-285750">
              <a:buFont typeface="Wingdings" panose="05000000000000000000" pitchFamily="2" charset="2"/>
              <a:buChar char="q"/>
            </a:pPr>
            <a:r>
              <a:rPr lang="en-US" sz="1500" dirty="0">
                <a:solidFill>
                  <a:srgbClr val="002060"/>
                </a:solidFill>
              </a:rPr>
              <a:t>A kubernetes artifacts higher up than replica set, which governs how to create instances of pods</a:t>
            </a:r>
          </a:p>
          <a:p>
            <a:pPr marL="285750" indent="-285750">
              <a:buFont typeface="Wingdings" panose="05000000000000000000" pitchFamily="2" charset="2"/>
              <a:buChar char="q"/>
            </a:pPr>
            <a:r>
              <a:rPr lang="en-US" sz="1500" dirty="0">
                <a:solidFill>
                  <a:srgbClr val="002060"/>
                </a:solidFill>
              </a:rPr>
              <a:t>Creating deployment automatically creates replica-set, which manages the desired number of replicas of underlying pods</a:t>
            </a:r>
          </a:p>
          <a:p>
            <a:pPr marL="285750" indent="-285750">
              <a:buFont typeface="Wingdings" panose="05000000000000000000" pitchFamily="2" charset="2"/>
              <a:buChar char="q"/>
            </a:pPr>
            <a:r>
              <a:rPr lang="en-US" sz="1500" dirty="0">
                <a:solidFill>
                  <a:srgbClr val="002060"/>
                </a:solidFill>
              </a:rPr>
              <a:t>The content of deployment yaml is same that of replica-set yaml, except kind is ‘Deployment’</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\home\</a:t>
            </a:r>
            <a:r>
              <a:rPr lang="en-US" sz="1200" dirty="0" err="1">
                <a:solidFill>
                  <a:srgbClr val="7030A0"/>
                </a:solidFill>
                <a:latin typeface="Abadi" panose="020B0604020104020204" pitchFamily="34" charset="0"/>
              </a:rPr>
              <a:t>chandra</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declarative_approach</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deployment.yaml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500" dirty="0">
                <a:solidFill>
                  <a:srgbClr val="002060"/>
                </a:solidFill>
              </a:rPr>
              <a:t>Follow instruction in yaml file</a:t>
            </a:r>
          </a:p>
          <a:p>
            <a:pPr marL="285750" indent="-285750">
              <a:buFont typeface="Wingdings" panose="05000000000000000000" pitchFamily="2" charset="2"/>
              <a:buChar char="q"/>
            </a:pPr>
            <a:r>
              <a:rPr lang="en-US" sz="1500" dirty="0">
                <a:solidFill>
                  <a:srgbClr val="002060"/>
                </a:solidFill>
              </a:rPr>
              <a:t>To see objects</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kubectl</a:t>
            </a:r>
            <a:r>
              <a:rPr lang="en-US" sz="1200" dirty="0">
                <a:solidFill>
                  <a:srgbClr val="7030A0"/>
                </a:solidFill>
                <a:latin typeface="Abadi" panose="020B0604020104020204" pitchFamily="34" charset="0"/>
              </a:rPr>
              <a:t> get deployments</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kubectl</a:t>
            </a:r>
            <a:r>
              <a:rPr lang="en-US" sz="1200" dirty="0">
                <a:solidFill>
                  <a:srgbClr val="7030A0"/>
                </a:solidFill>
                <a:latin typeface="Abadi" panose="020B0604020104020204" pitchFamily="34" charset="0"/>
              </a:rPr>
              <a:t> get </a:t>
            </a:r>
            <a:r>
              <a:rPr lang="en-US" sz="1200" dirty="0" err="1">
                <a:solidFill>
                  <a:srgbClr val="7030A0"/>
                </a:solidFill>
                <a:latin typeface="Abadi" panose="020B0604020104020204" pitchFamily="34" charset="0"/>
              </a:rPr>
              <a:t>rs</a:t>
            </a:r>
            <a:endParaRPr lang="en-US" sz="1200" dirty="0">
              <a:solidFill>
                <a:srgbClr val="7030A0"/>
              </a:solidFill>
              <a:latin typeface="Abadi" panose="020B0604020104020204" pitchFamily="34" charset="0"/>
            </a:endParaRP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kubectl</a:t>
            </a:r>
            <a:r>
              <a:rPr lang="en-US" sz="1200" dirty="0">
                <a:solidFill>
                  <a:srgbClr val="7030A0"/>
                </a:solidFill>
                <a:latin typeface="Abadi" panose="020B0604020104020204" pitchFamily="34" charset="0"/>
              </a:rPr>
              <a:t> get pods</a:t>
            </a:r>
            <a:endParaRPr lang="en-US" sz="12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5" name="Picture 4" descr="A screenshot of a computer&#10;&#10;Description automatically generated">
            <a:extLst>
              <a:ext uri="{FF2B5EF4-FFF2-40B4-BE49-F238E27FC236}">
                <a16:creationId xmlns:a16="http://schemas.microsoft.com/office/drawing/2014/main" id="{447CF608-8250-AAE1-9B0B-BD32ECFE5DB7}"/>
              </a:ext>
            </a:extLst>
          </p:cNvPr>
          <p:cNvPicPr>
            <a:picLocks noChangeAspect="1"/>
          </p:cNvPicPr>
          <p:nvPr/>
        </p:nvPicPr>
        <p:blipFill>
          <a:blip r:embed="rId2"/>
          <a:stretch>
            <a:fillRect/>
          </a:stretch>
        </p:blipFill>
        <p:spPr>
          <a:xfrm>
            <a:off x="4016379" y="3958711"/>
            <a:ext cx="7568390" cy="1914525"/>
          </a:xfrm>
          <a:prstGeom prst="rect">
            <a:avLst/>
          </a:prstGeom>
        </p:spPr>
      </p:pic>
    </p:spTree>
    <p:extLst>
      <p:ext uri="{BB962C8B-B14F-4D97-AF65-F5344CB8AC3E}">
        <p14:creationId xmlns:p14="http://schemas.microsoft.com/office/powerpoint/2010/main" val="18417098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98766" y="140529"/>
            <a:ext cx="9198377" cy="517664"/>
          </a:xfrm>
        </p:spPr>
        <p:txBody>
          <a:bodyPr>
            <a:normAutofit/>
          </a:bodyPr>
          <a:lstStyle/>
          <a:p>
            <a:r>
              <a:rPr lang="en-US" sz="2400" dirty="0"/>
              <a:t>Deployment – rollout, upgrades strategies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85955"/>
          </a:xfrm>
        </p:spPr>
        <p:txBody>
          <a:bodyPr>
            <a:normAutofit lnSpcReduction="10000"/>
          </a:bodyPr>
          <a:lstStyle/>
          <a:p>
            <a:pPr marL="285750" indent="-285750">
              <a:buFont typeface="Wingdings" panose="05000000000000000000" pitchFamily="2" charset="2"/>
              <a:buChar char="q"/>
            </a:pPr>
            <a:r>
              <a:rPr lang="en-US" dirty="0">
                <a:solidFill>
                  <a:srgbClr val="002060"/>
                </a:solidFill>
              </a:rPr>
              <a:t>When a deployment is created a new rollout is triggered, which creates a new deployment revision</a:t>
            </a:r>
          </a:p>
          <a:p>
            <a:pPr marL="285750" indent="-285750">
              <a:buFont typeface="Wingdings" panose="05000000000000000000" pitchFamily="2" charset="2"/>
              <a:buChar char="q"/>
            </a:pPr>
            <a:r>
              <a:rPr lang="en-US" dirty="0">
                <a:solidFill>
                  <a:srgbClr val="002060"/>
                </a:solidFill>
              </a:rPr>
              <a:t>The application might go through upgrade, which attracts new deployment to be rolled out , to new revision</a:t>
            </a:r>
          </a:p>
          <a:p>
            <a:pPr marL="285750" indent="-285750">
              <a:buFont typeface="Wingdings" panose="05000000000000000000" pitchFamily="2" charset="2"/>
              <a:buChar char="q"/>
            </a:pPr>
            <a:r>
              <a:rPr lang="en-US" dirty="0">
                <a:solidFill>
                  <a:srgbClr val="002060"/>
                </a:solidFill>
              </a:rPr>
              <a:t>Now all the revisions are maintained by Kubernetes in case if required to rollback to previous version</a:t>
            </a:r>
          </a:p>
          <a:p>
            <a:r>
              <a:rPr lang="en-US" sz="1200" dirty="0">
                <a:solidFill>
                  <a:srgbClr val="7030A0"/>
                </a:solidFill>
                <a:latin typeface="Abadi" panose="020B0604020104020204" pitchFamily="34" charset="0"/>
              </a:rPr>
              <a:t>     \home\</a:t>
            </a:r>
            <a:r>
              <a:rPr lang="en-US" sz="1200" dirty="0" err="1">
                <a:solidFill>
                  <a:srgbClr val="7030A0"/>
                </a:solidFill>
                <a:latin typeface="Abadi" panose="020B0604020104020204" pitchFamily="34" charset="0"/>
              </a:rPr>
              <a:t>chandra</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deployment_upgrades</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recreate_rolling</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app_deployment.yaml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There are 2 types of deployment strategies – </a:t>
            </a:r>
          </a:p>
          <a:p>
            <a:pPr marL="800100" lvl="1" indent="-342900">
              <a:buFont typeface="Wingdings" panose="05000000000000000000" pitchFamily="2" charset="2"/>
              <a:buChar char="Ø"/>
            </a:pPr>
            <a:r>
              <a:rPr lang="en-US" sz="1200" dirty="0">
                <a:solidFill>
                  <a:srgbClr val="002060"/>
                </a:solidFill>
              </a:rPr>
              <a:t>Recreate - Destroy all pods and recreate, this will cause downtime when all pods are down, and new pods are yet to come up</a:t>
            </a:r>
          </a:p>
          <a:p>
            <a:pPr marL="800100" lvl="1" indent="-342900">
              <a:buFont typeface="Wingdings" panose="05000000000000000000" pitchFamily="2" charset="2"/>
              <a:buChar char="Ø"/>
            </a:pPr>
            <a:r>
              <a:rPr lang="en-US" sz="1200" dirty="0">
                <a:solidFill>
                  <a:srgbClr val="002060"/>
                </a:solidFill>
              </a:rPr>
              <a:t>Rolling Update - Take down older version and bring up newer version one at a time, this way there is no downtime, this is default strategy</a:t>
            </a:r>
          </a:p>
          <a:p>
            <a:pPr marL="285750" indent="-285750">
              <a:buFont typeface="Wingdings" panose="05000000000000000000" pitchFamily="2" charset="2"/>
              <a:buChar char="q"/>
            </a:pPr>
            <a:r>
              <a:rPr lang="en-US" dirty="0">
                <a:solidFill>
                  <a:srgbClr val="002060"/>
                </a:solidFill>
              </a:rPr>
              <a:t>The application might go through upgrade, which attracts new deployment to be rolled out , to new revision</a:t>
            </a:r>
          </a:p>
          <a:p>
            <a:endParaRPr lang="en-US" sz="1500" dirty="0">
              <a:solidFill>
                <a:srgbClr val="002060"/>
              </a:solidFill>
            </a:endParaRPr>
          </a:p>
          <a:p>
            <a:pPr marL="800100" lvl="1" indent="-342900">
              <a:buFont typeface="Wingdings" panose="05000000000000000000" pitchFamily="2" charset="2"/>
              <a:buChar char="Ø"/>
            </a:pPr>
            <a:r>
              <a:rPr lang="en-US" sz="1200" dirty="0">
                <a:solidFill>
                  <a:srgbClr val="002060"/>
                </a:solidFill>
              </a:rPr>
              <a:t>Blue Green Deployment – Traffic to be moved to new environment without disruption</a:t>
            </a:r>
          </a:p>
          <a:p>
            <a:pPr marL="285750" lvl="1" indent="-285750">
              <a:lnSpc>
                <a:spcPct val="100000"/>
              </a:lnSpc>
              <a:spcBef>
                <a:spcPts val="1000"/>
              </a:spcBef>
              <a:buFont typeface="Wingdings" panose="05000000000000000000" pitchFamily="2" charset="2"/>
              <a:buChar char="q"/>
            </a:pPr>
            <a:r>
              <a:rPr lang="en-US" sz="1400" spc="50" dirty="0">
                <a:solidFill>
                  <a:srgbClr val="002060"/>
                </a:solidFill>
              </a:rPr>
              <a:t>In Blue Green deployment the newer environment runs with old environment. Users must be shifted to newer version without downtime. This is release mgmt. strategy</a:t>
            </a:r>
          </a:p>
          <a:p>
            <a:pPr marL="285750" lvl="1" indent="-285750">
              <a:lnSpc>
                <a:spcPct val="100000"/>
              </a:lnSpc>
              <a:spcBef>
                <a:spcPts val="1000"/>
              </a:spcBef>
              <a:buFont typeface="Wingdings" panose="05000000000000000000" pitchFamily="2" charset="2"/>
              <a:buChar char="q"/>
            </a:pPr>
            <a:r>
              <a:rPr lang="en-US" sz="1400" spc="50" dirty="0">
                <a:solidFill>
                  <a:srgbClr val="002060"/>
                </a:solidFill>
              </a:rPr>
              <a:t>If Green env got some issues , users can be shifted back to older one</a:t>
            </a:r>
          </a:p>
          <a:p>
            <a:pPr marL="0" lvl="1">
              <a:lnSpc>
                <a:spcPct val="100000"/>
              </a:lnSpc>
              <a:spcBef>
                <a:spcPts val="1000"/>
              </a:spcBef>
            </a:pPr>
            <a:r>
              <a:rPr lang="en-US" sz="1200" spc="50" dirty="0">
                <a:solidFill>
                  <a:srgbClr val="7030A0"/>
                </a:solidFill>
                <a:latin typeface="Abadi" panose="020B0604020104020204" pitchFamily="34" charset="0"/>
              </a:rPr>
              <a:t> \home\</a:t>
            </a:r>
            <a:r>
              <a:rPr lang="en-US" sz="1200" spc="50" dirty="0" err="1">
                <a:solidFill>
                  <a:srgbClr val="7030A0"/>
                </a:solidFill>
                <a:latin typeface="Abadi" panose="020B0604020104020204" pitchFamily="34" charset="0"/>
              </a:rPr>
              <a:t>chandra</a:t>
            </a:r>
            <a:r>
              <a:rPr lang="en-US" sz="1200" spc="50" dirty="0">
                <a:solidFill>
                  <a:srgbClr val="7030A0"/>
                </a:solidFill>
                <a:latin typeface="Abadi" panose="020B0604020104020204" pitchFamily="34" charset="0"/>
              </a:rPr>
              <a:t>\docker-kubernetes-learnings\</a:t>
            </a:r>
            <a:r>
              <a:rPr lang="en-US" sz="1200" spc="50" dirty="0" err="1">
                <a:solidFill>
                  <a:srgbClr val="7030A0"/>
                </a:solidFill>
                <a:latin typeface="Abadi" panose="020B0604020104020204" pitchFamily="34" charset="0"/>
              </a:rPr>
              <a:t>kubernetes_demo</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deployment_upgrades</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blue_green</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blue_deployment.yaml</a:t>
            </a:r>
            <a:endParaRPr lang="en-US" sz="1200" spc="50" dirty="0">
              <a:solidFill>
                <a:srgbClr val="7030A0"/>
              </a:solidFill>
              <a:latin typeface="Abadi" panose="020B0604020104020204" pitchFamily="34" charset="0"/>
            </a:endParaRPr>
          </a:p>
          <a:p>
            <a:pPr marL="800100" lvl="1" indent="-342900">
              <a:buFont typeface="Wingdings" panose="05000000000000000000" pitchFamily="2" charset="2"/>
              <a:buChar char="Ø"/>
            </a:pPr>
            <a:endParaRPr lang="en-US" sz="1200" dirty="0">
              <a:solidFill>
                <a:srgbClr val="002060"/>
              </a:solidFill>
            </a:endParaRPr>
          </a:p>
          <a:p>
            <a:pPr marL="800100" lvl="1" indent="-342900">
              <a:buFont typeface="Wingdings" panose="05000000000000000000" pitchFamily="2" charset="2"/>
              <a:buChar char="Ø"/>
            </a:pPr>
            <a:r>
              <a:rPr lang="en-US" sz="1200" dirty="0">
                <a:solidFill>
                  <a:srgbClr val="002060"/>
                </a:solidFill>
              </a:rPr>
              <a:t>Canary Deployment – Here a new version is released, and small amount of traffic is routed to new version.</a:t>
            </a:r>
          </a:p>
          <a:p>
            <a:pPr marL="285750" indent="-285750">
              <a:buFont typeface="Wingdings" panose="05000000000000000000" pitchFamily="2" charset="2"/>
              <a:buChar char="q"/>
            </a:pPr>
            <a:r>
              <a:rPr lang="en-US" spc="50" dirty="0">
                <a:solidFill>
                  <a:srgbClr val="002060"/>
                </a:solidFill>
              </a:rPr>
              <a:t>Canary is for testing new versions, once version is tested , all traffics can be routed to newer version, decommissioning older version. (It doesn’t have 2 envs as blue-green)</a:t>
            </a:r>
          </a:p>
          <a:p>
            <a:pPr marL="285750" indent="-285750">
              <a:buFont typeface="Wingdings" panose="05000000000000000000" pitchFamily="2" charset="2"/>
              <a:buChar char="q"/>
            </a:pPr>
            <a:r>
              <a:rPr lang="en-US" spc="50" dirty="0">
                <a:solidFill>
                  <a:srgbClr val="002060"/>
                </a:solidFill>
              </a:rPr>
              <a:t>Example can be executed in similar fashion, as what is explained in blue-green</a:t>
            </a:r>
          </a:p>
          <a:p>
            <a:pPr marL="285750" indent="-285750">
              <a:buFont typeface="Wingdings" panose="05000000000000000000" pitchFamily="2" charset="2"/>
              <a:buChar char="q"/>
            </a:pPr>
            <a:r>
              <a:rPr lang="en-US" dirty="0">
                <a:solidFill>
                  <a:srgbClr val="002060"/>
                </a:solidFill>
              </a:rPr>
              <a:t>Istio is service mesh and can tell how much % of traffic is routed (out of scope)</a:t>
            </a:r>
          </a:p>
          <a:p>
            <a:pPr marL="285750" indent="-285750">
              <a:buFont typeface="Wingdings" panose="05000000000000000000" pitchFamily="2" charset="2"/>
              <a:buChar char="q"/>
            </a:pPr>
            <a:endParaRPr lang="en-US"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cxnSp>
        <p:nvCxnSpPr>
          <p:cNvPr id="5" name="Straight Connector 4">
            <a:extLst>
              <a:ext uri="{FF2B5EF4-FFF2-40B4-BE49-F238E27FC236}">
                <a16:creationId xmlns:a16="http://schemas.microsoft.com/office/drawing/2014/main" id="{842B6E40-947E-3BAF-E2E1-16B0F7CF4456}"/>
              </a:ext>
            </a:extLst>
          </p:cNvPr>
          <p:cNvCxnSpPr>
            <a:cxnSpLocks/>
          </p:cNvCxnSpPr>
          <p:nvPr/>
        </p:nvCxnSpPr>
        <p:spPr>
          <a:xfrm>
            <a:off x="309281" y="3538942"/>
            <a:ext cx="11353801"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 name="Straight Connector 6">
            <a:extLst>
              <a:ext uri="{FF2B5EF4-FFF2-40B4-BE49-F238E27FC236}">
                <a16:creationId xmlns:a16="http://schemas.microsoft.com/office/drawing/2014/main" id="{990C4CA0-56F8-7215-E07E-F533251AA101}"/>
              </a:ext>
            </a:extLst>
          </p:cNvPr>
          <p:cNvCxnSpPr>
            <a:cxnSpLocks/>
          </p:cNvCxnSpPr>
          <p:nvPr/>
        </p:nvCxnSpPr>
        <p:spPr>
          <a:xfrm>
            <a:off x="309281" y="5202906"/>
            <a:ext cx="11353801"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8594124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Namespace - isolation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2555324"/>
            <a:ext cx="10984354" cy="3901459"/>
          </a:xfrm>
        </p:spPr>
        <p:txBody>
          <a:bodyPr>
            <a:normAutofit fontScale="92500" lnSpcReduction="20000"/>
          </a:bodyPr>
          <a:lstStyle/>
          <a:p>
            <a:pPr>
              <a:spcAft>
                <a:spcPts val="1000"/>
              </a:spcAft>
            </a:pPr>
            <a:r>
              <a:rPr lang="en-US" sz="1200" dirty="0">
                <a:solidFill>
                  <a:srgbClr val="002060"/>
                </a:solidFill>
                <a:highlight>
                  <a:srgbClr val="FFFF00"/>
                </a:highlight>
              </a:rPr>
              <a:t>Namespace – Mechanism to isolate groups of resources within cluster</a:t>
            </a:r>
          </a:p>
          <a:p>
            <a:pPr marL="285750" indent="-285750">
              <a:spcAft>
                <a:spcPts val="1000"/>
              </a:spcAft>
              <a:buFont typeface="Wingdings" panose="05000000000000000000" pitchFamily="2" charset="2"/>
              <a:buChar char="q"/>
            </a:pPr>
            <a:r>
              <a:rPr lang="en-US" sz="1100" dirty="0">
                <a:solidFill>
                  <a:srgbClr val="002060"/>
                </a:solidFill>
              </a:rPr>
              <a:t>All objects in kubernetes resides in namespaces, at moment you are creating in default namespace which k8 creates by default</a:t>
            </a:r>
          </a:p>
          <a:p>
            <a:pPr marL="285750" indent="-285750">
              <a:spcAft>
                <a:spcPts val="1000"/>
              </a:spcAft>
              <a:buFont typeface="Wingdings" panose="05000000000000000000" pitchFamily="2" charset="2"/>
              <a:buChar char="q"/>
            </a:pPr>
            <a:r>
              <a:rPr lang="en-US" sz="1100" dirty="0">
                <a:solidFill>
                  <a:srgbClr val="002060"/>
                </a:solidFill>
              </a:rPr>
              <a:t>Kubernetes creates some namespaces for it internal purpose, like kube-system so user won’t delete accidently</a:t>
            </a:r>
          </a:p>
          <a:p>
            <a:pPr marL="285750" indent="-285750">
              <a:spcAft>
                <a:spcPts val="1000"/>
              </a:spcAft>
              <a:buFont typeface="Wingdings" panose="05000000000000000000" pitchFamily="2" charset="2"/>
              <a:buChar char="q"/>
            </a:pPr>
            <a:r>
              <a:rPr lang="en-US" sz="1100" dirty="0">
                <a:solidFill>
                  <a:srgbClr val="002060"/>
                </a:solidFill>
              </a:rPr>
              <a:t>User mostly creates namespaces in production env to isolate resources from each other. </a:t>
            </a:r>
          </a:p>
          <a:p>
            <a:pPr marL="285750" indent="-285750">
              <a:spcAft>
                <a:spcPts val="1000"/>
              </a:spcAft>
              <a:buFont typeface="Wingdings" panose="05000000000000000000" pitchFamily="2" charset="2"/>
              <a:buChar char="q"/>
            </a:pPr>
            <a:r>
              <a:rPr lang="en-US" sz="1100" dirty="0">
                <a:solidFill>
                  <a:srgbClr val="002060"/>
                </a:solidFill>
              </a:rPr>
              <a:t>While user work in one namespace, he can’t accidently modify resources in another namespace</a:t>
            </a:r>
          </a:p>
          <a:p>
            <a:pPr marL="285750" indent="-285750">
              <a:spcAft>
                <a:spcPts val="1000"/>
              </a:spcAft>
              <a:buFont typeface="Wingdings" panose="05000000000000000000" pitchFamily="2" charset="2"/>
              <a:buChar char="q"/>
            </a:pPr>
            <a:r>
              <a:rPr lang="en-US" sz="1100" dirty="0">
                <a:solidFill>
                  <a:srgbClr val="002060"/>
                </a:solidFill>
              </a:rPr>
              <a:t>A limit can be imposed on resources for each namespace, so the consumption won’t increased beyond its quota Say a particular namespace can use 64GB and can consume 16vCPUs</a:t>
            </a:r>
          </a:p>
          <a:p>
            <a:pPr marL="285750" indent="-285750">
              <a:spcAft>
                <a:spcPts val="1000"/>
              </a:spcAft>
              <a:buFont typeface="Wingdings" panose="05000000000000000000" pitchFamily="2" charset="2"/>
              <a:buChar char="q"/>
            </a:pPr>
            <a:r>
              <a:rPr lang="en-US" sz="1100" dirty="0">
                <a:solidFill>
                  <a:srgbClr val="002060"/>
                </a:solidFill>
              </a:rPr>
              <a:t>Objects within same namespace can refer each other by name – we will see this latter</a:t>
            </a:r>
          </a:p>
          <a:p>
            <a:pPr marL="285750" indent="-285750">
              <a:spcAft>
                <a:spcPts val="1000"/>
              </a:spcAft>
              <a:buFont typeface="Wingdings" panose="05000000000000000000" pitchFamily="2" charset="2"/>
              <a:buChar char="q"/>
            </a:pPr>
            <a:r>
              <a:rPr lang="en-US" sz="1100" dirty="0">
                <a:solidFill>
                  <a:srgbClr val="002060"/>
                </a:solidFill>
              </a:rPr>
              <a:t>To refer objects in another namespace, namespace need to be used - – we will see this latter</a:t>
            </a:r>
          </a:p>
          <a:p>
            <a:pPr marL="285750" indent="-285750">
              <a:spcAft>
                <a:spcPts val="1000"/>
              </a:spcAft>
              <a:buFont typeface="Wingdings" panose="05000000000000000000" pitchFamily="2" charset="2"/>
              <a:buChar char="q"/>
            </a:pPr>
            <a:r>
              <a:rPr lang="en-US" sz="1100" dirty="0">
                <a:solidFill>
                  <a:srgbClr val="002060"/>
                </a:solidFill>
              </a:rPr>
              <a:t>Refer - </a:t>
            </a:r>
          </a:p>
          <a:p>
            <a:pPr>
              <a:spcAft>
                <a:spcPts val="1000"/>
              </a:spcAft>
            </a:pP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py</a:t>
            </a:r>
            <a:r>
              <a:rPr lang="en-US" sz="1100" dirty="0">
                <a:solidFill>
                  <a:srgbClr val="7030A0"/>
                </a:solidFill>
                <a:latin typeface="Abadi" panose="020B0604020104020204" pitchFamily="34" charset="0"/>
              </a:rPr>
              <a:t>-docker-kubernetes-learnings/</a:t>
            </a:r>
            <a:r>
              <a:rPr lang="en-US" sz="1100" dirty="0" err="1">
                <a:solidFill>
                  <a:srgbClr val="7030A0"/>
                </a:solidFill>
                <a:latin typeface="Abadi" panose="020B0604020104020204" pitchFamily="34" charset="0"/>
              </a:rPr>
              <a:t>kubernetes_demo</a:t>
            </a: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declarative_approach</a:t>
            </a: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pod_ns.yaml</a:t>
            </a:r>
            <a:endParaRPr lang="en-US" sz="1100" dirty="0">
              <a:solidFill>
                <a:srgbClr val="7030A0"/>
              </a:solidFill>
              <a:latin typeface="Abadi" panose="020B0604020104020204" pitchFamily="34" charset="0"/>
            </a:endParaRPr>
          </a:p>
          <a:p>
            <a:pPr marL="285750" indent="-285750">
              <a:spcAft>
                <a:spcPts val="1000"/>
              </a:spcAft>
              <a:buFont typeface="Wingdings" panose="05000000000000000000" pitchFamily="2" charset="2"/>
              <a:buChar char="q"/>
            </a:pPr>
            <a:endParaRPr lang="en-US" sz="1100" dirty="0">
              <a:solidFill>
                <a:srgbClr val="002060"/>
              </a:solidFill>
            </a:endParaRPr>
          </a:p>
          <a:p>
            <a:pPr marL="285750" indent="-285750">
              <a:spcAft>
                <a:spcPts val="1000"/>
              </a:spcAft>
              <a:buFont typeface="Wingdings" panose="05000000000000000000" pitchFamily="2" charset="2"/>
              <a:buChar char="q"/>
            </a:pPr>
            <a:endParaRPr lang="en-US" sz="1100" dirty="0">
              <a:solidFill>
                <a:srgbClr val="002060"/>
              </a:solidFill>
            </a:endParaRPr>
          </a:p>
          <a:p>
            <a:pPr>
              <a:lnSpc>
                <a:spcPct val="110000"/>
              </a:lnSpc>
              <a:spcBef>
                <a:spcPts val="0"/>
              </a:spcBef>
              <a:spcAft>
                <a:spcPts val="1000"/>
              </a:spcAft>
            </a:pPr>
            <a:endParaRPr lang="en-US" sz="1100" dirty="0">
              <a:solidFill>
                <a:srgbClr val="7030A0"/>
              </a:solidFill>
              <a:latin typeface="Abadi" panose="020B0604020104020204" pitchFamily="34" charset="0"/>
            </a:endParaRPr>
          </a:p>
          <a:p>
            <a:endParaRPr lang="en-US" sz="1100" dirty="0">
              <a:solidFill>
                <a:srgbClr val="7030A0"/>
              </a:solidFill>
              <a:latin typeface="Abadi" panose="020B0604020104020204" pitchFamily="34" charset="0"/>
            </a:endParaRPr>
          </a:p>
          <a:p>
            <a:endParaRPr lang="en-US" sz="1100" dirty="0">
              <a:solidFill>
                <a:srgbClr val="002060"/>
              </a:solidFill>
            </a:endParaRPr>
          </a:p>
          <a:p>
            <a:endParaRPr lang="en-US" sz="1100" dirty="0">
              <a:solidFill>
                <a:srgbClr val="7030A0"/>
              </a:solidFill>
              <a:latin typeface="Abadi" panose="020B0604020104020204" pitchFamily="34" charset="0"/>
            </a:endParaRPr>
          </a:p>
          <a:p>
            <a:endParaRPr lang="en-US" sz="1100" dirty="0">
              <a:solidFill>
                <a:srgbClr val="7030A0"/>
              </a:solidFill>
              <a:latin typeface="Abadi" panose="020B0604020104020204" pitchFamily="34" charset="0"/>
            </a:endParaRPr>
          </a:p>
          <a:p>
            <a:endParaRPr lang="sv-SE" sz="1100" dirty="0">
              <a:solidFill>
                <a:srgbClr val="7030A0"/>
              </a:solidFill>
              <a:latin typeface="Abadi" panose="020B0604020104020204" pitchFamily="34" charset="0"/>
            </a:endParaRPr>
          </a:p>
          <a:p>
            <a:endParaRPr lang="sv-SE" sz="1100" dirty="0">
              <a:solidFill>
                <a:srgbClr val="7030A0"/>
              </a:solidFill>
              <a:latin typeface="Abadi" panose="020B0604020104020204" pitchFamily="34" charset="0"/>
            </a:endParaRPr>
          </a:p>
          <a:p>
            <a:endParaRPr lang="en-US" sz="11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48</a:t>
            </a:fld>
            <a:endParaRPr lang="en-US" dirty="0"/>
          </a:p>
        </p:txBody>
      </p:sp>
      <p:pic>
        <p:nvPicPr>
          <p:cNvPr id="9" name="Picture 8" descr="A house with blue lines&#10;&#10;Description automatically generated">
            <a:extLst>
              <a:ext uri="{FF2B5EF4-FFF2-40B4-BE49-F238E27FC236}">
                <a16:creationId xmlns:a16="http://schemas.microsoft.com/office/drawing/2014/main" id="{7C953E02-622E-7C5A-5724-7ED46F44C351}"/>
              </a:ext>
            </a:extLst>
          </p:cNvPr>
          <p:cNvPicPr>
            <a:picLocks noChangeAspect="1"/>
          </p:cNvPicPr>
          <p:nvPr/>
        </p:nvPicPr>
        <p:blipFill>
          <a:blip r:embed="rId3"/>
          <a:stretch>
            <a:fillRect/>
          </a:stretch>
        </p:blipFill>
        <p:spPr>
          <a:xfrm>
            <a:off x="1753849" y="606780"/>
            <a:ext cx="4730723" cy="2016975"/>
          </a:xfrm>
          <a:prstGeom prst="rect">
            <a:avLst/>
          </a:prstGeom>
        </p:spPr>
      </p:pic>
    </p:spTree>
    <p:extLst>
      <p:ext uri="{BB962C8B-B14F-4D97-AF65-F5344CB8AC3E}">
        <p14:creationId xmlns:p14="http://schemas.microsoft.com/office/powerpoint/2010/main" val="40556672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DAEMON Set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Same as replica set to ensure multiple copies of pods, but it ensures 1 copy of pod on each node</a:t>
            </a:r>
          </a:p>
          <a:p>
            <a:pPr marL="285750" indent="-285750">
              <a:buFont typeface="Wingdings" panose="05000000000000000000" pitchFamily="2" charset="2"/>
              <a:buChar char="q"/>
            </a:pPr>
            <a:r>
              <a:rPr lang="en-US" sz="1500" dirty="0">
                <a:solidFill>
                  <a:srgbClr val="002060"/>
                </a:solidFill>
              </a:rPr>
              <a:t>Useful for use cases like monitoring agent, or kubeproxy</a:t>
            </a:r>
          </a:p>
          <a:p>
            <a:pPr marL="285750" indent="-285750">
              <a:buFont typeface="Wingdings" panose="05000000000000000000" pitchFamily="2" charset="2"/>
              <a:buChar char="q"/>
            </a:pPr>
            <a:r>
              <a:rPr lang="en-US" sz="1500" dirty="0">
                <a:solidFill>
                  <a:srgbClr val="002060"/>
                </a:solidFill>
              </a:rPr>
              <a:t>When a new node is added or deleted, daemonset with ensure that the pod will  be scheduled accordingly</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\home\chandra\docker-kubernetes-learnings\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daemon_set.yaml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786382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69" y="157547"/>
            <a:ext cx="6052913" cy="517664"/>
          </a:xfrm>
        </p:spPr>
        <p:txBody>
          <a:bodyPr>
            <a:normAutofit/>
          </a:bodyPr>
          <a:lstStyle/>
          <a:p>
            <a:r>
              <a:rPr lang="en-US" sz="2400" dirty="0"/>
              <a:t>Installation and tools - WSL</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6"/>
            <a:ext cx="10641830" cy="5624119"/>
          </a:xfrm>
        </p:spPr>
        <p:txBody>
          <a:bodyPr>
            <a:normAutofit fontScale="85000" lnSpcReduction="20000"/>
          </a:bodyPr>
          <a:lstStyle/>
          <a:p>
            <a:pPr marL="285750" indent="-285750">
              <a:buFont typeface="Wingdings" panose="05000000000000000000" pitchFamily="2" charset="2"/>
              <a:buChar char="q"/>
            </a:pPr>
            <a:r>
              <a:rPr lang="en-US" sz="1800" dirty="0"/>
              <a:t>The encapsulation happens in something called as </a:t>
            </a:r>
            <a:r>
              <a:rPr lang="en-US" sz="1800" b="1" i="1" dirty="0"/>
              <a:t>images</a:t>
            </a:r>
          </a:p>
          <a:p>
            <a:pPr marL="285750" indent="-285750">
              <a:buFont typeface="Wingdings" panose="05000000000000000000" pitchFamily="2" charset="2"/>
              <a:buChar char="q"/>
            </a:pPr>
            <a:r>
              <a:rPr lang="en-US" sz="1800" dirty="0"/>
              <a:t>Storing, </a:t>
            </a:r>
            <a:r>
              <a:rPr lang="en-US" sz="1600" dirty="0"/>
              <a:t>finding</a:t>
            </a:r>
            <a:r>
              <a:rPr lang="en-US" sz="1800" dirty="0"/>
              <a:t> and sharing these images can be done by a service, called as </a:t>
            </a:r>
            <a:r>
              <a:rPr lang="en-US" sz="1800" b="1" i="1" dirty="0"/>
              <a:t>Docker Hub </a:t>
            </a:r>
            <a:r>
              <a:rPr lang="en-US" sz="1800" i="1" dirty="0"/>
              <a:t>( A service provided by Docker)</a:t>
            </a:r>
          </a:p>
          <a:p>
            <a:pPr marL="285750" indent="-285750">
              <a:buFont typeface="Wingdings" panose="05000000000000000000" pitchFamily="2" charset="2"/>
              <a:buChar char="q"/>
            </a:pPr>
            <a:r>
              <a:rPr lang="en-US" sz="1800" dirty="0"/>
              <a:t>Create an account on </a:t>
            </a:r>
            <a:r>
              <a:rPr lang="en-US" sz="1800" i="1" dirty="0">
                <a:solidFill>
                  <a:srgbClr val="002060"/>
                </a:solidFill>
                <a:hlinkClick r:id="rId3"/>
              </a:rPr>
              <a:t>https://login.docker.com/</a:t>
            </a:r>
            <a:r>
              <a:rPr lang="en-US" sz="1800" i="1" dirty="0">
                <a:solidFill>
                  <a:srgbClr val="002060"/>
                </a:solidFill>
              </a:rPr>
              <a:t>, </a:t>
            </a:r>
            <a:r>
              <a:rPr lang="en-US" sz="1800" dirty="0"/>
              <a:t>its free</a:t>
            </a:r>
          </a:p>
          <a:p>
            <a:pPr marL="285750" indent="-285750">
              <a:buFont typeface="Wingdings" panose="05000000000000000000" pitchFamily="2" charset="2"/>
              <a:buChar char="q"/>
            </a:pPr>
            <a:r>
              <a:rPr lang="en-US" sz="1800" dirty="0"/>
              <a:t>For building and containerizing applications, an opensource containerization technology is used called as </a:t>
            </a:r>
            <a:r>
              <a:rPr lang="en-US" sz="1800" b="1" i="1" dirty="0"/>
              <a:t>Docker Engine</a:t>
            </a:r>
          </a:p>
          <a:p>
            <a:pPr marL="285750" indent="-285750">
              <a:buFont typeface="Wingdings" panose="05000000000000000000" pitchFamily="2" charset="2"/>
              <a:buChar char="q"/>
            </a:pPr>
            <a:r>
              <a:rPr lang="en-US" sz="1800" dirty="0"/>
              <a:t>Installation steps</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apt-get update</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apt-get upgrade</a:t>
            </a:r>
          </a:p>
          <a:p>
            <a:r>
              <a:rPr lang="en-US" sz="1500" dirty="0">
                <a:solidFill>
                  <a:srgbClr val="7030A0"/>
                </a:solidFill>
                <a:latin typeface="Abadi" panose="020B0604020104020204" pitchFamily="34" charset="0"/>
              </a:rPr>
              <a:t>Follow - </a:t>
            </a:r>
            <a:r>
              <a:rPr lang="en-US" sz="1500" dirty="0">
                <a:solidFill>
                  <a:srgbClr val="7030A0"/>
                </a:solidFill>
                <a:latin typeface="Abadi" panose="020B0604020104020204" pitchFamily="34" charset="0"/>
                <a:hlinkClick r:id="rId4"/>
              </a:rPr>
              <a:t>https://docs.docker.com/engine/install/ubuntu/</a:t>
            </a:r>
            <a:r>
              <a:rPr lang="en-US" sz="1500" dirty="0">
                <a:solidFill>
                  <a:srgbClr val="7030A0"/>
                </a:solidFill>
                <a:latin typeface="Abadi" panose="020B0604020104020204" pitchFamily="34" charset="0"/>
              </a:rPr>
              <a:t> (There is script also which install everything on same page)</a:t>
            </a: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docker</a:t>
            </a: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a:t>
            </a:r>
            <a:r>
              <a:rPr lang="en-US" sz="1600" dirty="0" err="1">
                <a:solidFill>
                  <a:srgbClr val="7030A0"/>
                </a:solidFill>
                <a:latin typeface="Abadi" panose="020B0604020104020204" pitchFamily="34" charset="0"/>
              </a:rPr>
              <a:t>docker.service</a:t>
            </a:r>
            <a:endParaRPr lang="en-US" sz="1600" dirty="0">
              <a:solidFill>
                <a:srgbClr val="7030A0"/>
              </a:solidFill>
              <a:latin typeface="Abadi" panose="020B0604020104020204" pitchFamily="34" charset="0"/>
            </a:endParaRP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a:t>
            </a:r>
            <a:r>
              <a:rPr lang="en-US" sz="1600" dirty="0" err="1">
                <a:solidFill>
                  <a:srgbClr val="7030A0"/>
                </a:solidFill>
                <a:latin typeface="Abadi" panose="020B0604020104020204" pitchFamily="34" charset="0"/>
              </a:rPr>
              <a:t>containerd.service</a:t>
            </a:r>
            <a:endParaRPr lang="en-US" sz="1600" dirty="0">
              <a:solidFill>
                <a:srgbClr val="7030A0"/>
              </a:solidFill>
              <a:latin typeface="Abadi" panose="020B0604020104020204" pitchFamily="34" charset="0"/>
            </a:endParaRP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usermod</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aG</a:t>
            </a:r>
            <a:r>
              <a:rPr lang="en-US" sz="1500" dirty="0">
                <a:solidFill>
                  <a:srgbClr val="7030A0"/>
                </a:solidFill>
                <a:latin typeface="Abadi" panose="020B0604020104020204" pitchFamily="34" charset="0"/>
              </a:rPr>
              <a:t> docker ${USER}</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groupadd</a:t>
            </a:r>
            <a:r>
              <a:rPr lang="en-US" sz="1500" dirty="0">
                <a:solidFill>
                  <a:srgbClr val="7030A0"/>
                </a:solidFill>
                <a:latin typeface="Abadi" panose="020B0604020104020204" pitchFamily="34" charset="0"/>
              </a:rPr>
              <a:t> docker</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gpasswd</a:t>
            </a:r>
            <a:r>
              <a:rPr lang="en-US" sz="1500" dirty="0">
                <a:solidFill>
                  <a:srgbClr val="7030A0"/>
                </a:solidFill>
                <a:latin typeface="Abadi" panose="020B0604020104020204" pitchFamily="34" charset="0"/>
              </a:rPr>
              <a:t> -a $USER docker</a:t>
            </a:r>
          </a:p>
          <a:p>
            <a:r>
              <a:rPr lang="en-US" sz="1500" dirty="0" err="1">
                <a:solidFill>
                  <a:srgbClr val="7030A0"/>
                </a:solidFill>
                <a:latin typeface="Abadi" panose="020B0604020104020204" pitchFamily="34" charset="0"/>
              </a:rPr>
              <a:t>newgrp</a:t>
            </a:r>
            <a:r>
              <a:rPr lang="en-US" sz="1500" dirty="0">
                <a:solidFill>
                  <a:srgbClr val="7030A0"/>
                </a:solidFill>
                <a:latin typeface="Abadi" panose="020B0604020104020204" pitchFamily="34" charset="0"/>
              </a:rPr>
              <a:t> docker</a:t>
            </a:r>
          </a:p>
          <a:p>
            <a:r>
              <a:rPr lang="en-US" sz="1500" dirty="0">
                <a:solidFill>
                  <a:srgbClr val="7030A0"/>
                </a:solidFill>
                <a:latin typeface="Abadi" panose="020B0604020104020204" pitchFamily="34" charset="0"/>
              </a:rPr>
              <a:t>restart system</a:t>
            </a:r>
          </a:p>
          <a:p>
            <a:pPr marL="285750" indent="-285750">
              <a:buFont typeface="Wingdings" panose="05000000000000000000" pitchFamily="2" charset="2"/>
              <a:buChar char="q"/>
            </a:pPr>
            <a:r>
              <a:rPr lang="en-US" sz="1600" b="1" i="1" dirty="0">
                <a:solidFill>
                  <a:srgbClr val="FF0000"/>
                </a:solidFill>
              </a:rPr>
              <a:t>If there is issue like Host not installed (or booted) with system, the please follow instructions on next page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648110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200" dirty="0">
                <a:solidFill>
                  <a:srgbClr val="002060"/>
                </a:solidFill>
              </a:rPr>
              <a:t>Services connects applications with other applications or users (fig – 1)</a:t>
            </a:r>
          </a:p>
          <a:p>
            <a:pPr marL="285750" indent="-285750">
              <a:buFont typeface="Wingdings" panose="05000000000000000000" pitchFamily="2" charset="2"/>
              <a:buChar char="q"/>
            </a:pPr>
            <a:r>
              <a:rPr lang="en-US" sz="1200" dirty="0">
                <a:solidFill>
                  <a:srgbClr val="002060"/>
                </a:solidFill>
              </a:rPr>
              <a:t>Pods are ephemeral in nature, and pods Ips keep on changing. Calling pod with IP will fail eventually when IP address is changed</a:t>
            </a:r>
          </a:p>
          <a:p>
            <a:pPr marL="285750" indent="-285750">
              <a:buFont typeface="Wingdings" panose="05000000000000000000" pitchFamily="2" charset="2"/>
              <a:buChar char="q"/>
            </a:pPr>
            <a:r>
              <a:rPr lang="en-US" sz="1200" dirty="0">
                <a:solidFill>
                  <a:srgbClr val="002060"/>
                </a:solidFill>
              </a:rPr>
              <a:t>There should be some mechanism, which abstract pods IP addresses while enabling communication between components</a:t>
            </a:r>
          </a:p>
          <a:p>
            <a:pPr marL="285750" indent="-285750">
              <a:buFont typeface="Wingdings" panose="05000000000000000000" pitchFamily="2" charset="2"/>
              <a:buChar char="q"/>
            </a:pPr>
            <a:r>
              <a:rPr lang="en-US" sz="1200" dirty="0">
                <a:solidFill>
                  <a:srgbClr val="002060"/>
                </a:solidFill>
              </a:rPr>
              <a:t>Kubernetes Services is the mechanism to establish communication between components. A pod or deployment can be exposed via Service and caller can call service which in turn will call the pod. Services takes care of maintaining Ips of pod behind. Change in pod IP won’t impact caller and it will be taken care by Service</a:t>
            </a:r>
          </a:p>
          <a:p>
            <a:pPr marL="285750" indent="-285750">
              <a:buFont typeface="Wingdings" panose="05000000000000000000" pitchFamily="2" charset="2"/>
              <a:buChar char="q"/>
            </a:pPr>
            <a:r>
              <a:rPr lang="en-US" sz="1200" dirty="0">
                <a:solidFill>
                  <a:srgbClr val="002060"/>
                </a:solidFill>
              </a:rPr>
              <a:t>Fig – 2 -&gt; Say we need to access pod, outside its node. Node is having ip say x.x.x.x and pod is operational internally withing node on a different network, say with ip y.y.y.y. To access application running on pod, if user ssh inside node, then user can do </a:t>
            </a:r>
            <a:r>
              <a:rPr lang="en-US" sz="1200" dirty="0">
                <a:solidFill>
                  <a:srgbClr val="002060"/>
                </a:solidFill>
                <a:hlinkClick r:id="rId2"/>
              </a:rPr>
              <a:t>http://y.y.y.y/application</a:t>
            </a:r>
            <a:r>
              <a:rPr lang="en-US" sz="1200" dirty="0">
                <a:solidFill>
                  <a:srgbClr val="002060"/>
                </a:solidFill>
              </a:rPr>
              <a:t> but to access it from outside node, user need a service </a:t>
            </a:r>
          </a:p>
          <a:p>
            <a:r>
              <a:rPr lang="en-US" sz="1200" dirty="0">
                <a:solidFill>
                  <a:srgbClr val="7030A0"/>
                </a:solidFill>
                <a:latin typeface="Abadi" panose="020B0604020104020204" pitchFamily="34" charset="0"/>
              </a:rPr>
              <a:t> \home\</a:t>
            </a:r>
            <a:r>
              <a:rPr lang="en-US" sz="1200" dirty="0" err="1">
                <a:solidFill>
                  <a:srgbClr val="7030A0"/>
                </a:solidFill>
                <a:latin typeface="Abadi" panose="020B0604020104020204" pitchFamily="34" charset="0"/>
              </a:rPr>
              <a:t>chandra</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declarative_approach</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pod_ip.yaml</a:t>
            </a:r>
            <a:endParaRPr lang="en-US" sz="1200" dirty="0">
              <a:solidFill>
                <a:srgbClr val="002060"/>
              </a:solidFill>
            </a:endParaRPr>
          </a:p>
          <a:p>
            <a:pPr marL="285750" indent="-285750">
              <a:buFont typeface="Wingdings" panose="05000000000000000000" pitchFamily="2" charset="2"/>
              <a:buChar char="q"/>
            </a:pPr>
            <a:r>
              <a:rPr lang="en-US" sz="1200" dirty="0">
                <a:solidFill>
                  <a:srgbClr val="002060"/>
                </a:solidFill>
              </a:rPr>
              <a:t>Pods IP is not accessible outside, but node IP is. Service will map the pod, with node ip and to some node port and can be access as </a:t>
            </a:r>
            <a:r>
              <a:rPr lang="en-US" sz="1200" dirty="0">
                <a:solidFill>
                  <a:srgbClr val="002060"/>
                </a:solidFill>
                <a:hlinkClick r:id="rId3"/>
              </a:rPr>
              <a:t>http://x.x.x.x:30008/application</a:t>
            </a:r>
            <a:r>
              <a:rPr lang="en-US" sz="1200" dirty="0">
                <a:solidFill>
                  <a:srgbClr val="002060"/>
                </a:solidFill>
              </a:rPr>
              <a:t>. This service is called as NodePort service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5" name="Picture 4" descr="A diagram of a service&#10;&#10;Description automatically generated">
            <a:extLst>
              <a:ext uri="{FF2B5EF4-FFF2-40B4-BE49-F238E27FC236}">
                <a16:creationId xmlns:a16="http://schemas.microsoft.com/office/drawing/2014/main" id="{B74D8A99-1998-D19C-DD14-D036E93103CA}"/>
              </a:ext>
            </a:extLst>
          </p:cNvPr>
          <p:cNvPicPr>
            <a:picLocks noChangeAspect="1"/>
          </p:cNvPicPr>
          <p:nvPr/>
        </p:nvPicPr>
        <p:blipFill>
          <a:blip r:embed="rId4"/>
          <a:stretch>
            <a:fillRect/>
          </a:stretch>
        </p:blipFill>
        <p:spPr>
          <a:xfrm>
            <a:off x="1613646" y="4070381"/>
            <a:ext cx="3279209" cy="1885825"/>
          </a:xfrm>
          <a:prstGeom prst="rect">
            <a:avLst/>
          </a:prstGeom>
        </p:spPr>
      </p:pic>
      <p:pic>
        <p:nvPicPr>
          <p:cNvPr id="8" name="Picture 7" descr="A diagram of a service&#10;&#10;Description automatically generated">
            <a:extLst>
              <a:ext uri="{FF2B5EF4-FFF2-40B4-BE49-F238E27FC236}">
                <a16:creationId xmlns:a16="http://schemas.microsoft.com/office/drawing/2014/main" id="{93C452EB-81BA-5F9D-BAD3-97FF47E14195}"/>
              </a:ext>
            </a:extLst>
          </p:cNvPr>
          <p:cNvPicPr>
            <a:picLocks noChangeAspect="1"/>
          </p:cNvPicPr>
          <p:nvPr/>
        </p:nvPicPr>
        <p:blipFill>
          <a:blip r:embed="rId5"/>
          <a:stretch>
            <a:fillRect/>
          </a:stretch>
        </p:blipFill>
        <p:spPr>
          <a:xfrm>
            <a:off x="5957931" y="3863338"/>
            <a:ext cx="4387340" cy="2250592"/>
          </a:xfrm>
          <a:prstGeom prst="rect">
            <a:avLst/>
          </a:prstGeom>
        </p:spPr>
      </p:pic>
    </p:spTree>
    <p:extLst>
      <p:ext uri="{BB962C8B-B14F-4D97-AF65-F5344CB8AC3E}">
        <p14:creationId xmlns:p14="http://schemas.microsoft.com/office/powerpoint/2010/main" val="1810433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Service Types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Service is kubernetes artifacts and it will listen to request on port on node. On </a:t>
            </a:r>
          </a:p>
          <a:p>
            <a:r>
              <a:rPr lang="en-US" sz="1500" dirty="0">
                <a:solidFill>
                  <a:srgbClr val="002060"/>
                </a:solidFill>
              </a:rPr>
              <a:t>Receiving request, it will fwd request to pod on port where application is running</a:t>
            </a:r>
          </a:p>
          <a:p>
            <a:pPr marL="285750" indent="-285750">
              <a:buFont typeface="Wingdings" panose="05000000000000000000" pitchFamily="2" charset="2"/>
              <a:buChar char="q"/>
            </a:pPr>
            <a:r>
              <a:rPr lang="en-US" sz="1500" dirty="0">
                <a:solidFill>
                  <a:srgbClr val="002060"/>
                </a:solidFill>
              </a:rPr>
              <a:t>Such service is called as </a:t>
            </a:r>
            <a:r>
              <a:rPr lang="en-US" sz="1500" dirty="0">
                <a:solidFill>
                  <a:srgbClr val="002060"/>
                </a:solidFill>
                <a:highlight>
                  <a:srgbClr val="FFFF00"/>
                </a:highlight>
              </a:rPr>
              <a:t>NodePort</a:t>
            </a:r>
            <a:r>
              <a:rPr lang="en-US" sz="1500" dirty="0">
                <a:solidFill>
                  <a:srgbClr val="002060"/>
                </a:solidFill>
              </a:rPr>
              <a:t> service – refer - </a:t>
            </a:r>
          </a:p>
          <a:p>
            <a:r>
              <a:rPr lang="en-US" sz="1200" dirty="0">
                <a:solidFill>
                  <a:srgbClr val="7030A0"/>
                </a:solidFill>
                <a:latin typeface="Abadi" panose="020B0604020104020204" pitchFamily="34" charset="0"/>
              </a:rPr>
              <a:t>\home\chandra\docker-kubernetes-learnings\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\declarative_approach\</a:t>
            </a:r>
            <a:r>
              <a:rPr lang="en-US" sz="1200" dirty="0" err="1">
                <a:solidFill>
                  <a:srgbClr val="7030A0"/>
                </a:solidFill>
                <a:latin typeface="Abadi" panose="020B0604020104020204" pitchFamily="34" charset="0"/>
              </a:rPr>
              <a:t>service.yaml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500" dirty="0">
                <a:solidFill>
                  <a:srgbClr val="002060"/>
                </a:solidFill>
              </a:rPr>
              <a:t>Also, pods are ephemeral in nature, IP keeps on changing. Service will select pods with </a:t>
            </a:r>
          </a:p>
          <a:p>
            <a:r>
              <a:rPr lang="en-US" sz="1500" dirty="0">
                <a:solidFill>
                  <a:srgbClr val="002060"/>
                </a:solidFill>
              </a:rPr>
              <a:t>     labels and internally discover Ips of pods to map with</a:t>
            </a:r>
          </a:p>
          <a:p>
            <a:pPr marL="285750" indent="-285750">
              <a:buFont typeface="Wingdings" panose="05000000000000000000" pitchFamily="2" charset="2"/>
              <a:buChar char="q"/>
            </a:pPr>
            <a:r>
              <a:rPr lang="en-US" sz="1500" dirty="0">
                <a:solidFill>
                  <a:srgbClr val="002060"/>
                </a:solidFill>
              </a:rPr>
              <a:t>NodePort values range – 30000 to 32767</a:t>
            </a:r>
          </a:p>
          <a:p>
            <a:pPr marL="285750" indent="-285750">
              <a:buFont typeface="Wingdings" panose="05000000000000000000" pitchFamily="2" charset="2"/>
              <a:buChar char="q"/>
            </a:pPr>
            <a:r>
              <a:rPr lang="en-US" sz="1500" dirty="0">
                <a:solidFill>
                  <a:srgbClr val="002060"/>
                </a:solidFill>
              </a:rPr>
              <a:t>If pods are on different nodes, then service spans the node to select pods with matched labels and can be accessed with same node port (though across nodes). This service is kind of inbuilt load balancer</a:t>
            </a:r>
          </a:p>
          <a:p>
            <a:pPr marL="285750" indent="-285750">
              <a:buFont typeface="Wingdings" panose="05000000000000000000" pitchFamily="2" charset="2"/>
              <a:buChar char="q"/>
            </a:pPr>
            <a:r>
              <a:rPr lang="en-US" sz="1500" dirty="0">
                <a:solidFill>
                  <a:srgbClr val="002060"/>
                </a:solidFill>
                <a:highlight>
                  <a:srgbClr val="FFFF00"/>
                </a:highlight>
              </a:rPr>
              <a:t>ClusterIP</a:t>
            </a:r>
            <a:r>
              <a:rPr lang="en-US" sz="1500" dirty="0">
                <a:solidFill>
                  <a:srgbClr val="002060"/>
                </a:solidFill>
              </a:rPr>
              <a:t> – Reachable from within cluster. Creates a virtual IP within cluster for services to enable communication, say between frontend and backend servers. This is default type of all services.</a:t>
            </a:r>
          </a:p>
          <a:p>
            <a:pPr marL="285750" indent="-285750">
              <a:buFont typeface="Wingdings" panose="05000000000000000000" pitchFamily="2" charset="2"/>
              <a:buChar char="q"/>
            </a:pPr>
            <a:r>
              <a:rPr lang="en-US" sz="1500" dirty="0">
                <a:solidFill>
                  <a:srgbClr val="002060"/>
                </a:solidFill>
                <a:highlight>
                  <a:srgbClr val="FFFF00"/>
                </a:highlight>
              </a:rPr>
              <a:t>Load Balancer</a:t>
            </a:r>
            <a:r>
              <a:rPr lang="en-US" sz="1500" dirty="0">
                <a:solidFill>
                  <a:srgbClr val="002060"/>
                </a:solidFill>
              </a:rPr>
              <a:t> – Provision a load balancer in supported cloud providers (AWS, Azure, etc.,) . It distribute loads.</a:t>
            </a:r>
          </a:p>
          <a:p>
            <a:pPr marL="285750" indent="-285750">
              <a:buFont typeface="Wingdings" panose="05000000000000000000" pitchFamily="2" charset="2"/>
              <a:buChar char="q"/>
            </a:pPr>
            <a:r>
              <a:rPr lang="en-US" sz="1500" dirty="0">
                <a:solidFill>
                  <a:srgbClr val="002060"/>
                </a:solidFill>
              </a:rPr>
              <a:t>With services, microservices communication is established. Each pod can scale independently without any impact on caller.</a:t>
            </a: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7" name="Picture 6" descr="A diagram of a service&#10;&#10;Description automatically generated">
            <a:extLst>
              <a:ext uri="{FF2B5EF4-FFF2-40B4-BE49-F238E27FC236}">
                <a16:creationId xmlns:a16="http://schemas.microsoft.com/office/drawing/2014/main" id="{E4402192-AAC2-6559-612D-B5AECDC664A2}"/>
              </a:ext>
            </a:extLst>
          </p:cNvPr>
          <p:cNvPicPr>
            <a:picLocks noChangeAspect="1"/>
          </p:cNvPicPr>
          <p:nvPr/>
        </p:nvPicPr>
        <p:blipFill>
          <a:blip r:embed="rId2"/>
          <a:stretch>
            <a:fillRect/>
          </a:stretch>
        </p:blipFill>
        <p:spPr>
          <a:xfrm>
            <a:off x="9020504" y="627529"/>
            <a:ext cx="2941228" cy="1740727"/>
          </a:xfrm>
          <a:prstGeom prst="rect">
            <a:avLst/>
          </a:prstGeom>
        </p:spPr>
      </p:pic>
    </p:spTree>
    <p:extLst>
      <p:ext uri="{BB962C8B-B14F-4D97-AF65-F5344CB8AC3E}">
        <p14:creationId xmlns:p14="http://schemas.microsoft.com/office/powerpoint/2010/main" val="4064936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13227B6-C215-A554-5305-3101E61AF6D5}"/>
              </a:ext>
            </a:extLst>
          </p:cNvPr>
          <p:cNvPicPr>
            <a:picLocks noChangeAspect="1"/>
          </p:cNvPicPr>
          <p:nvPr/>
        </p:nvPicPr>
        <p:blipFill>
          <a:blip r:embed="rId2"/>
          <a:stretch>
            <a:fillRect/>
          </a:stretch>
        </p:blipFill>
        <p:spPr>
          <a:xfrm>
            <a:off x="8662988" y="4638521"/>
            <a:ext cx="3529012" cy="2219479"/>
          </a:xfrm>
          <a:prstGeom prst="rect">
            <a:avLst/>
          </a:prstGeom>
        </p:spPr>
      </p:pic>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3589" y="140528"/>
            <a:ext cx="7039163" cy="517664"/>
          </a:xfrm>
        </p:spPr>
        <p:txBody>
          <a:bodyPr>
            <a:normAutofit/>
          </a:bodyPr>
          <a:lstStyle/>
          <a:p>
            <a:r>
              <a:rPr lang="en-US" sz="2400" dirty="0"/>
              <a:t>Containers and poDs (imperative way)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73332"/>
          </a:xfrm>
        </p:spPr>
        <p:txBody>
          <a:bodyPr>
            <a:normAutofit fontScale="85000" lnSpcReduction="20000"/>
          </a:bodyPr>
          <a:lstStyle/>
          <a:p>
            <a:pPr marL="285750" indent="-285750">
              <a:buFont typeface="Wingdings" panose="05000000000000000000" pitchFamily="2" charset="2"/>
              <a:buChar char="q"/>
            </a:pPr>
            <a:r>
              <a:rPr lang="en-US" sz="1500" dirty="0">
                <a:solidFill>
                  <a:srgbClr val="002060"/>
                </a:solidFill>
              </a:rPr>
              <a:t>Containers consist of application and all the libraries and dependencies required to run the application, packaged as single software unit</a:t>
            </a:r>
          </a:p>
          <a:p>
            <a:pPr marL="285750" indent="-285750">
              <a:buFont typeface="Wingdings" panose="05000000000000000000" pitchFamily="2" charset="2"/>
              <a:buChar char="q"/>
            </a:pPr>
            <a:r>
              <a:rPr lang="en-US" sz="1400" dirty="0">
                <a:solidFill>
                  <a:srgbClr val="002060"/>
                </a:solidFill>
              </a:rPr>
              <a:t>K8 does not deploy containers on worker nodes, but encapsulate in an K8 object called as Pod</a:t>
            </a:r>
          </a:p>
          <a:p>
            <a:pPr marL="285750" indent="-285750">
              <a:buFont typeface="Wingdings" panose="05000000000000000000" pitchFamily="2" charset="2"/>
              <a:buChar char="q"/>
            </a:pPr>
            <a:r>
              <a:rPr lang="en-US" sz="1400" dirty="0">
                <a:solidFill>
                  <a:srgbClr val="002060"/>
                </a:solidFill>
              </a:rPr>
              <a:t>Pod is smallest deployable unit of computing, that is created and managed in k8</a:t>
            </a:r>
          </a:p>
          <a:p>
            <a:pPr marL="285750" indent="-285750">
              <a:buFont typeface="Wingdings" panose="05000000000000000000" pitchFamily="2" charset="2"/>
              <a:buChar char="q"/>
            </a:pPr>
            <a:r>
              <a:rPr lang="en-US" sz="1500" dirty="0">
                <a:solidFill>
                  <a:srgbClr val="002060"/>
                </a:solidFill>
              </a:rPr>
              <a:t>Pod is group of one or more containers, with shared storage and  network resources</a:t>
            </a:r>
          </a:p>
          <a:p>
            <a:pPr marL="285750" indent="-285750">
              <a:buFont typeface="Wingdings" panose="05000000000000000000" pitchFamily="2" charset="2"/>
              <a:buChar char="q"/>
            </a:pPr>
            <a:r>
              <a:rPr lang="en-US" sz="1500" dirty="0">
                <a:solidFill>
                  <a:srgbClr val="002060"/>
                </a:solidFill>
              </a:rPr>
              <a:t>A new pod can be created to server more requests and thus multiple instances of same application can run simultaneously</a:t>
            </a:r>
          </a:p>
          <a:p>
            <a:pPr marL="285750" indent="-285750">
              <a:buFont typeface="Wingdings" panose="05000000000000000000" pitchFamily="2" charset="2"/>
              <a:buChar char="q"/>
            </a:pPr>
            <a:r>
              <a:rPr lang="en-US" sz="1500" dirty="0">
                <a:solidFill>
                  <a:srgbClr val="002060"/>
                </a:solidFill>
              </a:rPr>
              <a:t>K8 can schedule pod on any worker node</a:t>
            </a:r>
          </a:p>
          <a:p>
            <a:pPr marL="285750" indent="-285750">
              <a:buFont typeface="Wingdings" panose="05000000000000000000" pitchFamily="2" charset="2"/>
              <a:buChar char="q"/>
            </a:pPr>
            <a:r>
              <a:rPr lang="en-US" sz="1500" dirty="0">
                <a:solidFill>
                  <a:srgbClr val="002060"/>
                </a:solidFill>
              </a:rPr>
              <a:t>Pod mostly got 1-1 relation to container inside, but pod can have multiple containers (like helper container)</a:t>
            </a:r>
          </a:p>
          <a:p>
            <a:pPr marL="285750" indent="-285750">
              <a:buFont typeface="Wingdings" panose="05000000000000000000" pitchFamily="2" charset="2"/>
              <a:buChar char="q"/>
            </a:pPr>
            <a:r>
              <a:rPr lang="en-US" sz="1500" dirty="0">
                <a:solidFill>
                  <a:srgbClr val="002060"/>
                </a:solidFill>
              </a:rPr>
              <a:t>If pod is holding multiple containers, then they can communicate with each other by localhost, since they share same network space. They share same storage space as well. </a:t>
            </a:r>
          </a:p>
          <a:p>
            <a:pPr marL="285750" indent="-285750">
              <a:buFont typeface="Wingdings" panose="05000000000000000000" pitchFamily="2" charset="2"/>
              <a:buChar char="q"/>
            </a:pPr>
            <a:r>
              <a:rPr lang="en-US" sz="1500" dirty="0">
                <a:solidFill>
                  <a:srgbClr val="002060"/>
                </a:solidFill>
              </a:rPr>
              <a:t>Pod are ephemeral in nature, meaning stateless, K8 will stop, start replace them when needed</a:t>
            </a:r>
          </a:p>
          <a:p>
            <a:pPr marL="285750" indent="-285750">
              <a:buFont typeface="Wingdings" panose="05000000000000000000" pitchFamily="2" charset="2"/>
              <a:buChar char="q"/>
            </a:pPr>
            <a:r>
              <a:rPr lang="en-US" sz="1500" dirty="0">
                <a:solidFill>
                  <a:srgbClr val="002060"/>
                </a:solidFill>
              </a:rPr>
              <a:t>IP changes every time, when a pad is restarted</a:t>
            </a:r>
          </a:p>
          <a:p>
            <a:r>
              <a:rPr lang="en-US" sz="1800" dirty="0">
                <a:solidFill>
                  <a:srgbClr val="7030A0"/>
                </a:solidFill>
                <a:latin typeface="Abadi" panose="020B0604020104020204" pitchFamily="34" charset="0"/>
              </a:rPr>
              <a:t>Follow Dockerfile at \home\chandra\docker-kubernetes-learnings\</a:t>
            </a:r>
            <a:r>
              <a:rPr lang="en-US" sz="1800" dirty="0" err="1">
                <a:solidFill>
                  <a:srgbClr val="7030A0"/>
                </a:solidFill>
                <a:latin typeface="Abadi" panose="020B0604020104020204" pitchFamily="34" charset="0"/>
              </a:rPr>
              <a:t>kubernetes_demo</a:t>
            </a:r>
            <a:r>
              <a:rPr lang="en-US" sz="1800" dirty="0">
                <a:solidFill>
                  <a:srgbClr val="7030A0"/>
                </a:solidFill>
                <a:latin typeface="Abadi" panose="020B0604020104020204" pitchFamily="34" charset="0"/>
              </a:rPr>
              <a:t>\confirm_setup</a:t>
            </a:r>
          </a:p>
          <a:p>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r>
              <a:rPr lang="en-US" sz="1800" dirty="0">
                <a:solidFill>
                  <a:srgbClr val="002060"/>
                </a:solidFill>
              </a:rPr>
              <a:t>(</a:t>
            </a:r>
          </a:p>
        </p:txBody>
      </p:sp>
    </p:spTree>
    <p:extLst>
      <p:ext uri="{BB962C8B-B14F-4D97-AF65-F5344CB8AC3E}">
        <p14:creationId xmlns:p14="http://schemas.microsoft.com/office/powerpoint/2010/main" val="4476486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Learning k8</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6"/>
            <a:ext cx="9452955" cy="5531543"/>
          </a:xfrm>
        </p:spPr>
        <p:txBody>
          <a:bodyPr>
            <a:normAutofit/>
          </a:bodyPr>
          <a:lstStyle/>
          <a:p>
            <a:r>
              <a:rPr lang="en-US" sz="1800" dirty="0">
                <a:solidFill>
                  <a:srgbClr val="002060"/>
                </a:solidFill>
                <a:highlight>
                  <a:srgbClr val="FFFF00"/>
                </a:highlight>
              </a:rPr>
              <a:t>Dashboard– UI View for Kubernetes artifacts</a:t>
            </a:r>
          </a:p>
          <a:p>
            <a:pPr marL="285750" indent="-285750">
              <a:buFont typeface="Wingdings" panose="05000000000000000000" pitchFamily="2" charset="2"/>
              <a:buChar char="q"/>
            </a:pPr>
            <a:r>
              <a:rPr lang="en-US" sz="1800" dirty="0"/>
              <a:t>The Pod IP is reachable inside cluster only. To make it reachable outside cluster, Service need to be used.</a:t>
            </a:r>
          </a:p>
          <a:p>
            <a:pPr>
              <a:spcAft>
                <a:spcPts val="1000"/>
              </a:spcAft>
            </a:pPr>
            <a:r>
              <a:rPr lang="en-US" sz="1800" dirty="0">
                <a:solidFill>
                  <a:srgbClr val="002060"/>
                </a:solidFill>
                <a:highlight>
                  <a:srgbClr val="FFFF00"/>
                </a:highlight>
              </a:rPr>
              <a:t>Service – Mechanism to expose network application, running as one or more pods in cluster</a:t>
            </a:r>
          </a:p>
          <a:p>
            <a:r>
              <a:rPr lang="en-US" sz="1800" dirty="0">
                <a:solidFill>
                  <a:srgbClr val="002060"/>
                </a:solidFill>
                <a:highlight>
                  <a:srgbClr val="FFFF00"/>
                </a:highlight>
              </a:rPr>
              <a:t>Scaling – Can scale Pods ups and down to desire number</a:t>
            </a:r>
          </a:p>
          <a:p>
            <a:r>
              <a:rPr lang="en-US" sz="1800" dirty="0">
                <a:solidFill>
                  <a:srgbClr val="002060"/>
                </a:solidFill>
                <a:highlight>
                  <a:srgbClr val="FFFF00"/>
                </a:highlight>
              </a:rPr>
              <a:t>Update Deployment – to new image</a:t>
            </a:r>
          </a:p>
          <a:p>
            <a:r>
              <a:rPr lang="en-US" sz="1800" dirty="0">
                <a:solidFill>
                  <a:srgbClr val="002060"/>
                </a:solidFill>
                <a:highlight>
                  <a:srgbClr val="FFFF00"/>
                </a:highlight>
              </a:rPr>
              <a:t>Rollback Deployment – to previous image</a:t>
            </a:r>
          </a:p>
          <a:p>
            <a:r>
              <a:rPr lang="en-US" sz="1800" dirty="0">
                <a:solidFill>
                  <a:srgbClr val="002060"/>
                </a:solidFill>
                <a:highlight>
                  <a:srgbClr val="FFFF00"/>
                </a:highlight>
              </a:rPr>
              <a:t>Delete Service – to previous image</a:t>
            </a:r>
          </a:p>
          <a:p>
            <a:r>
              <a:rPr lang="en-US" sz="1800" dirty="0">
                <a:solidFill>
                  <a:srgbClr val="002060"/>
                </a:solidFill>
                <a:highlight>
                  <a:srgbClr val="FFFF00"/>
                </a:highlight>
              </a:rPr>
              <a:t>Delete Deployment – to previous image</a:t>
            </a:r>
          </a:p>
          <a:p>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Follow Dockerfile at \home\chandra\docker-kubernetes-learnings\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\confirm_setup</a:t>
            </a: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sz="1800" dirty="0">
              <a:solidFill>
                <a:srgbClr val="002060"/>
              </a:solidFill>
              <a:highlight>
                <a:srgbClr val="FFFF00"/>
              </a:highlight>
            </a:endParaRPr>
          </a:p>
          <a:p>
            <a:endParaRPr lang="en-US" dirty="0">
              <a:solidFill>
                <a:srgbClr val="7030A0"/>
              </a:solidFill>
              <a:latin typeface="Abadi" panose="020B0604020104020204" pitchFamily="34" charset="0"/>
            </a:endParaRPr>
          </a:p>
          <a:p>
            <a:endParaRPr lang="en-US" sz="1400" dirty="0">
              <a:solidFill>
                <a:srgbClr val="002060"/>
              </a:solidFill>
              <a:highlight>
                <a:srgbClr val="FFFF00"/>
              </a:highlight>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53</a:t>
            </a:fld>
            <a:endParaRPr lang="en-US" dirty="0"/>
          </a:p>
        </p:txBody>
      </p:sp>
    </p:spTree>
    <p:extLst>
      <p:ext uri="{BB962C8B-B14F-4D97-AF65-F5344CB8AC3E}">
        <p14:creationId xmlns:p14="http://schemas.microsoft.com/office/powerpoint/2010/main" val="11493155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Imperative vs declarative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Imperative - </a:t>
            </a:r>
          </a:p>
          <a:p>
            <a:r>
              <a:rPr lang="en-US" sz="1200" dirty="0">
                <a:solidFill>
                  <a:srgbClr val="7030A0"/>
                </a:solidFill>
                <a:latin typeface="Abadi" panose="020B0604020104020204" pitchFamily="34" charset="0"/>
              </a:rPr>
              <a:t>   kubectl (run create expose edit scale set delete) (either command or yaml with if option)</a:t>
            </a:r>
          </a:p>
          <a:p>
            <a:pPr marL="285750" indent="-285750">
              <a:buFont typeface="Wingdings" panose="05000000000000000000" pitchFamily="2" charset="2"/>
              <a:buChar char="q"/>
            </a:pPr>
            <a:r>
              <a:rPr lang="en-US" dirty="0">
                <a:solidFill>
                  <a:srgbClr val="002060"/>
                </a:solidFill>
              </a:rPr>
              <a:t>Create Objects – run create export</a:t>
            </a:r>
          </a:p>
          <a:p>
            <a:pPr marL="285750" indent="-285750">
              <a:buFont typeface="Wingdings" panose="05000000000000000000" pitchFamily="2" charset="2"/>
              <a:buChar char="q"/>
            </a:pPr>
            <a:r>
              <a:rPr lang="en-US" dirty="0">
                <a:solidFill>
                  <a:srgbClr val="002060"/>
                </a:solidFill>
              </a:rPr>
              <a:t>Update Objects – edit scale set</a:t>
            </a:r>
          </a:p>
          <a:p>
            <a:pPr marL="285750" indent="-285750">
              <a:buFont typeface="Wingdings" panose="05000000000000000000" pitchFamily="2" charset="2"/>
              <a:buChar char="q"/>
            </a:pPr>
            <a:r>
              <a:rPr lang="en-US" dirty="0">
                <a:solidFill>
                  <a:srgbClr val="002060"/>
                </a:solidFill>
              </a:rPr>
              <a:t>Used once while objects are created</a:t>
            </a:r>
          </a:p>
          <a:p>
            <a:pPr marL="285750" indent="-285750">
              <a:buFont typeface="Wingdings" panose="05000000000000000000" pitchFamily="2" charset="2"/>
              <a:buChar char="q"/>
            </a:pPr>
            <a:r>
              <a:rPr lang="en-US" dirty="0">
                <a:solidFill>
                  <a:srgbClr val="002060"/>
                </a:solidFill>
              </a:rPr>
              <a:t>Commands get complex as application grows</a:t>
            </a:r>
          </a:p>
          <a:p>
            <a:pPr marL="285750" indent="-285750">
              <a:buFont typeface="Wingdings" panose="05000000000000000000" pitchFamily="2" charset="2"/>
              <a:buChar char="q"/>
            </a:pPr>
            <a:r>
              <a:rPr lang="en-US" dirty="0">
                <a:solidFill>
                  <a:srgbClr val="002060"/>
                </a:solidFill>
              </a:rPr>
              <a:t>Say an object is created with ‘kubectl create yaml’ command and definition is edited with ‘kubectl edit’ command, then changes are deployed, but changes are not persisted in yaml</a:t>
            </a:r>
          </a:p>
          <a:p>
            <a:r>
              <a:rPr lang="en-US" sz="16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docker build –t cbagade/kubd-first-app:v5.1</a:t>
            </a:r>
          </a:p>
          <a:p>
            <a:r>
              <a:rPr lang="en-US" sz="16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docker push cbagade/kubd-first-app:v5.1 </a:t>
            </a:r>
          </a:p>
          <a:p>
            <a:r>
              <a:rPr lang="en-US" sz="1200" dirty="0">
                <a:solidFill>
                  <a:srgbClr val="7030A0"/>
                </a:solidFill>
                <a:latin typeface="Abadi" panose="020B0604020104020204" pitchFamily="34" charset="0"/>
              </a:rPr>
              <a:t>   kubectl create –f </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r>
              <a:rPr lang="en-US" sz="1200" dirty="0">
                <a:solidFill>
                  <a:srgbClr val="7030A0"/>
                </a:solidFill>
                <a:latin typeface="Abadi" panose="020B0604020104020204" pitchFamily="34" charset="0"/>
              </a:rPr>
              <a:t>   kubectl edit pod &lt;pod_name&gt; and change image to new version and save. The original yaml is not changed, though pod is updated with new image</a:t>
            </a:r>
          </a:p>
          <a:p>
            <a:r>
              <a:rPr lang="en-US" dirty="0">
                <a:solidFill>
                  <a:srgbClr val="7030A0"/>
                </a:solidFill>
                <a:latin typeface="Abadi" panose="020B0604020104020204" pitchFamily="34" charset="0"/>
              </a:rPr>
              <a:t>      </a:t>
            </a:r>
            <a:r>
              <a:rPr lang="en-US" dirty="0">
                <a:solidFill>
                  <a:srgbClr val="002060"/>
                </a:solidFill>
              </a:rPr>
              <a:t>Declarative – look at existing configuration and figure out what changes to be made to the system</a:t>
            </a:r>
          </a:p>
          <a:p>
            <a:r>
              <a:rPr lang="en-US" sz="1200" dirty="0">
                <a:solidFill>
                  <a:srgbClr val="7030A0"/>
                </a:solidFill>
                <a:latin typeface="Abadi" panose="020B0604020104020204" pitchFamily="34" charset="0"/>
              </a:rPr>
              <a:t>   kubectl apply –f (If object doesn’t exist, is created)</a:t>
            </a:r>
          </a:p>
          <a:p>
            <a:pPr marL="285750" indent="-285750">
              <a:buFont typeface="Wingdings" panose="05000000000000000000" pitchFamily="2" charset="2"/>
              <a:buChar char="q"/>
            </a:pPr>
            <a:r>
              <a:rPr lang="en-US" dirty="0">
                <a:solidFill>
                  <a:srgbClr val="002060"/>
                </a:solidFill>
              </a:rPr>
              <a:t>With yamls, we know how the objects looks like (to refer again)</a:t>
            </a:r>
          </a:p>
          <a:p>
            <a:pPr marL="285750" indent="-285750">
              <a:buFont typeface="Wingdings" panose="05000000000000000000" pitchFamily="2" charset="2"/>
              <a:buChar char="q"/>
            </a:pPr>
            <a:r>
              <a:rPr lang="en-US" dirty="0">
                <a:solidFill>
                  <a:srgbClr val="002060"/>
                </a:solidFill>
              </a:rPr>
              <a:t>The original yamls and be changed and applied repeatedly</a:t>
            </a: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112269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Command and </a:t>
            </a:r>
            <a:r>
              <a:rPr lang="en-US" sz="2400" dirty="0" err="1"/>
              <a:t>Entrypoint</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This is already covered from docker perspective</a:t>
            </a:r>
          </a:p>
          <a:p>
            <a:pPr>
              <a:lnSpc>
                <a:spcPct val="110000"/>
              </a:lnSpc>
            </a:pPr>
            <a:r>
              <a:rPr lang="en-US" dirty="0">
                <a:solidFill>
                  <a:srgbClr val="7030A0"/>
                </a:solidFill>
                <a:latin typeface="Abadi" panose="020B0604020104020204" pitchFamily="34" charset="0"/>
              </a:rPr>
              <a:t>/home/vagrant/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cmd_ep_demo</a:t>
            </a:r>
            <a:r>
              <a:rPr lang="en-US" dirty="0">
                <a:solidFill>
                  <a:srgbClr val="7030A0"/>
                </a:solidFill>
                <a:latin typeface="Abadi" panose="020B0604020104020204" pitchFamily="34" charset="0"/>
              </a:rPr>
              <a:t>/Dockerfile</a:t>
            </a:r>
          </a:p>
          <a:p>
            <a:pPr>
              <a:lnSpc>
                <a:spcPct val="110000"/>
              </a:lnSpc>
            </a:pPr>
            <a:r>
              <a:rPr lang="en-US" dirty="0">
                <a:solidFill>
                  <a:srgbClr val="002060"/>
                </a:solidFill>
              </a:rPr>
              <a:t>From kubernetes perspective - </a:t>
            </a:r>
          </a:p>
          <a:p>
            <a:pPr>
              <a:lnSpc>
                <a:spcPct val="110000"/>
              </a:lnSpc>
            </a:pPr>
            <a:r>
              <a:rPr lang="en-US" dirty="0">
                <a:solidFill>
                  <a:srgbClr val="7030A0"/>
                </a:solidFill>
                <a:latin typeface="Abadi" panose="020B0604020104020204" pitchFamily="34" charset="0"/>
              </a:rPr>
              <a:t>/home/vagrant/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cmd_ep_demo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18047972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Kubernetes env vars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This is already covered from docker perspective</a:t>
            </a:r>
          </a:p>
          <a:p>
            <a:pPr>
              <a:lnSpc>
                <a:spcPct val="110000"/>
              </a:lnSpc>
            </a:pPr>
            <a:r>
              <a:rPr lang="en-US" dirty="0">
                <a:solidFill>
                  <a:srgbClr val="7030A0"/>
                </a:solidFill>
                <a:latin typeface="Abadi" panose="020B0604020104020204" pitchFamily="34" charset="0"/>
              </a:rPr>
              <a:t>/home/vagrant/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/Dockerfile</a:t>
            </a:r>
          </a:p>
          <a:p>
            <a:pPr marL="285750" indent="-285750">
              <a:buFont typeface="Wingdings" panose="05000000000000000000" pitchFamily="2" charset="2"/>
              <a:buChar char="q"/>
            </a:pPr>
            <a:r>
              <a:rPr lang="en-US" dirty="0">
                <a:solidFill>
                  <a:srgbClr val="002060"/>
                </a:solidFill>
              </a:rPr>
              <a:t>From kubernetes perspective - </a:t>
            </a:r>
          </a:p>
          <a:p>
            <a:pPr>
              <a:lnSpc>
                <a:spcPct val="110000"/>
              </a:lnSpc>
            </a:pPr>
            <a:r>
              <a:rPr lang="en-US" dirty="0">
                <a:solidFill>
                  <a:srgbClr val="7030A0"/>
                </a:solidFill>
                <a:latin typeface="Abadi" panose="020B0604020104020204" pitchFamily="34" charset="0"/>
              </a:rPr>
              <a:t>/home/vagrant/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There are other ways to pass env vars to pod/deployment, we will see latter</a:t>
            </a: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7851799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Managing configurations - </a:t>
            </a:r>
            <a:r>
              <a:rPr lang="en-US" sz="2400" dirty="0" err="1"/>
              <a:t>configmaps</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From kubernetes perspective, passing env vars to pod is covered at -  </a:t>
            </a:r>
          </a:p>
          <a:p>
            <a:pPr>
              <a:lnSpc>
                <a:spcPct val="110000"/>
              </a:lnSpc>
            </a:pPr>
            <a:r>
              <a:rPr lang="en-US" dirty="0">
                <a:solidFill>
                  <a:srgbClr val="7030A0"/>
                </a:solidFill>
                <a:latin typeface="Abadi" panose="020B0604020104020204" pitchFamily="34" charset="0"/>
              </a:rPr>
              <a:t>/home/vagrant/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If there are more env variable in pod/deployment yaml, it will be messy and difficult to manage</a:t>
            </a:r>
          </a:p>
          <a:p>
            <a:pPr marL="285750" indent="-285750">
              <a:buFont typeface="Wingdings" panose="05000000000000000000" pitchFamily="2" charset="2"/>
              <a:buChar char="q"/>
            </a:pPr>
            <a:r>
              <a:rPr lang="en-US" dirty="0">
                <a:solidFill>
                  <a:srgbClr val="002060"/>
                </a:solidFill>
              </a:rPr>
              <a:t>Kind </a:t>
            </a:r>
            <a:r>
              <a:rPr lang="en-US" b="1" dirty="0">
                <a:solidFill>
                  <a:srgbClr val="002060"/>
                </a:solidFill>
              </a:rPr>
              <a:t>configmap</a:t>
            </a:r>
            <a:r>
              <a:rPr lang="en-US" dirty="0">
                <a:solidFill>
                  <a:srgbClr val="002060"/>
                </a:solidFill>
              </a:rPr>
              <a:t> is  k8 artifact, which manages env variable centrally</a:t>
            </a:r>
          </a:p>
          <a:p>
            <a:pPr marL="285750" indent="-285750">
              <a:buFont typeface="Wingdings" panose="05000000000000000000" pitchFamily="2" charset="2"/>
              <a:buChar char="q"/>
            </a:pPr>
            <a:r>
              <a:rPr lang="en-US" dirty="0">
                <a:solidFill>
                  <a:srgbClr val="002060"/>
                </a:solidFill>
              </a:rPr>
              <a:t>Mostly the data which should be decoupled from application code, is configured in configmap</a:t>
            </a:r>
          </a:p>
          <a:p>
            <a:pPr marL="285750" indent="-285750">
              <a:buFont typeface="Wingdings" panose="05000000000000000000" pitchFamily="2" charset="2"/>
              <a:buChar char="q"/>
            </a:pPr>
            <a:r>
              <a:rPr lang="en-US" dirty="0">
                <a:solidFill>
                  <a:srgbClr val="002060"/>
                </a:solidFill>
              </a:rPr>
              <a:t>configmap pass env variables in key value pairs</a:t>
            </a:r>
          </a:p>
          <a:p>
            <a:pPr marL="285750" indent="-285750">
              <a:buFont typeface="Wingdings" panose="05000000000000000000" pitchFamily="2" charset="2"/>
              <a:buChar char="q"/>
            </a:pPr>
            <a:r>
              <a:rPr lang="en-US" dirty="0">
                <a:solidFill>
                  <a:srgbClr val="002060"/>
                </a:solidFill>
              </a:rPr>
              <a:t>During pod creation, inject configmap in pod, so the key value pairs defined therein, are available inside pod as environment variables</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a:t>
            </a:r>
            <a:r>
              <a:rPr lang="en-US" dirty="0" err="1">
                <a:solidFill>
                  <a:srgbClr val="7030A0"/>
                </a:solidFill>
                <a:latin typeface="Abadi" panose="020B0604020104020204" pitchFamily="34" charset="0"/>
              </a:rPr>
              <a:t>config_map</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a:t>
            </a:r>
            <a:r>
              <a:rPr lang="en-US" dirty="0" err="1">
                <a:solidFill>
                  <a:srgbClr val="7030A0"/>
                </a:solidFill>
                <a:latin typeface="Abadi" panose="020B0604020104020204" pitchFamily="34" charset="0"/>
              </a:rPr>
              <a:t>config_map</a:t>
            </a:r>
            <a:r>
              <a:rPr lang="en-US" dirty="0">
                <a:solidFill>
                  <a:srgbClr val="7030A0"/>
                </a:solidFill>
                <a:latin typeface="Abadi" panose="020B0604020104020204" pitchFamily="34" charset="0"/>
              </a:rPr>
              <a:t>/pod_2.yaml</a:t>
            </a:r>
          </a:p>
          <a:p>
            <a:pPr marL="285750" indent="-285750">
              <a:buFont typeface="Wingdings" panose="05000000000000000000" pitchFamily="2" charset="2"/>
              <a:buChar char="q"/>
            </a:pPr>
            <a:r>
              <a:rPr lang="en-US" dirty="0">
                <a:solidFill>
                  <a:srgbClr val="FF0000"/>
                </a:solidFill>
              </a:rPr>
              <a:t>TODO – configmap mounted as volume, we will see later</a:t>
            </a:r>
          </a:p>
          <a:p>
            <a:endParaRPr lang="en-US" dirty="0">
              <a:solidFill>
                <a:srgbClr val="002060"/>
              </a:solidFill>
            </a:endParaRPr>
          </a:p>
          <a:p>
            <a:pPr marL="285750" indent="-285750">
              <a:buFont typeface="Wingdings" panose="05000000000000000000" pitchFamily="2" charset="2"/>
              <a:buChar char="q"/>
            </a:pP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9782989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Managing configurations - secrets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configmap stores data in plain text format and so its not good idea to store sensitive information like password in configmap</a:t>
            </a:r>
          </a:p>
          <a:p>
            <a:pPr marL="285750" indent="-285750">
              <a:buFont typeface="Wingdings" panose="05000000000000000000" pitchFamily="2" charset="2"/>
              <a:buChar char="q"/>
            </a:pPr>
            <a:r>
              <a:rPr lang="en-US" dirty="0">
                <a:solidFill>
                  <a:srgbClr val="002060"/>
                </a:solidFill>
              </a:rPr>
              <a:t>Kubernetes secrets are used to store sensitive information</a:t>
            </a:r>
          </a:p>
          <a:p>
            <a:pPr marL="285750" indent="-285750">
              <a:buFont typeface="Wingdings" panose="05000000000000000000" pitchFamily="2" charset="2"/>
              <a:buChar char="q"/>
            </a:pPr>
            <a:r>
              <a:rPr lang="en-US" dirty="0">
                <a:solidFill>
                  <a:srgbClr val="002060"/>
                </a:solidFill>
              </a:rPr>
              <a:t>Again, secret pass env variables in key value pairs</a:t>
            </a:r>
          </a:p>
          <a:p>
            <a:pPr marL="285750" indent="-285750">
              <a:buFont typeface="Wingdings" panose="05000000000000000000" pitchFamily="2" charset="2"/>
              <a:buChar char="q"/>
            </a:pPr>
            <a:r>
              <a:rPr lang="en-US" dirty="0">
                <a:solidFill>
                  <a:srgbClr val="002060"/>
                </a:solidFill>
              </a:rPr>
              <a:t>During pod creation, inject secret in pod, so the key value pairs defined therein, are available inside pod as environment variable</a:t>
            </a:r>
          </a:p>
          <a:p>
            <a:pPr marL="285750" indent="-285750">
              <a:buFont typeface="Wingdings" panose="05000000000000000000" pitchFamily="2" charset="2"/>
              <a:buChar char="q"/>
            </a:pPr>
            <a:r>
              <a:rPr lang="en-US" dirty="0">
                <a:solidFill>
                  <a:srgbClr val="002060"/>
                </a:solidFill>
              </a:rPr>
              <a:t>Data inside secret is stored in encoded format</a:t>
            </a:r>
          </a:p>
          <a:p>
            <a:pPr marL="285750" indent="-285750">
              <a:buFont typeface="Wingdings" panose="05000000000000000000" pitchFamily="2" charset="2"/>
              <a:buChar char="q"/>
            </a:pPr>
            <a:r>
              <a:rPr lang="en-US" dirty="0">
                <a:solidFill>
                  <a:srgbClr val="002060"/>
                </a:solidFill>
              </a:rPr>
              <a:t>While these values are retrieved in pod, they are automatically decoded</a:t>
            </a:r>
          </a:p>
          <a:p>
            <a:pPr marL="285750" indent="-285750">
              <a:buFont typeface="Wingdings" panose="05000000000000000000" pitchFamily="2" charset="2"/>
              <a:buChar char="q"/>
            </a:pPr>
            <a:r>
              <a:rPr lang="en-US" dirty="0">
                <a:solidFill>
                  <a:srgbClr val="002060"/>
                </a:solidFill>
              </a:rPr>
              <a:t>Secrets are only encoded, not encrypted, so don’t push your secret values to git-hub</a:t>
            </a:r>
          </a:p>
          <a:p>
            <a:pPr marL="285750" indent="-285750">
              <a:buFont typeface="Wingdings" panose="05000000000000000000" pitchFamily="2" charset="2"/>
              <a:buChar char="q"/>
            </a:pPr>
            <a:r>
              <a:rPr lang="en-US" dirty="0">
                <a:solidFill>
                  <a:srgbClr val="002060"/>
                </a:solidFill>
              </a:rPr>
              <a:t>Data to be encoded might contain unrecognized or special characters, so better to encode those</a:t>
            </a:r>
          </a:p>
          <a:p>
            <a:pPr marL="285750" indent="-285750">
              <a:buFont typeface="Wingdings" panose="05000000000000000000" pitchFamily="2" charset="2"/>
              <a:buChar char="q"/>
            </a:pPr>
            <a:r>
              <a:rPr lang="en-US" dirty="0">
                <a:solidFill>
                  <a:srgbClr val="002060"/>
                </a:solidFill>
              </a:rPr>
              <a:t>Better way to store secret is at safe vault like AWS secret manager or Key Vault and convert to kubernetes secret at runtime (out of scope)</a:t>
            </a:r>
          </a:p>
          <a:p>
            <a:pPr marL="285750" indent="-285750">
              <a:buFont typeface="Wingdings" panose="05000000000000000000" pitchFamily="2" charset="2"/>
              <a:buChar char="q"/>
            </a:pPr>
            <a:r>
              <a:rPr lang="en-US" dirty="0">
                <a:solidFill>
                  <a:srgbClr val="002060"/>
                </a:solidFill>
              </a:rPr>
              <a:t>Secrets when stored in ETCD can </a:t>
            </a:r>
            <a:r>
              <a:rPr lang="en-US">
                <a:solidFill>
                  <a:srgbClr val="002060"/>
                </a:solidFill>
              </a:rPr>
              <a:t>be encrypted</a:t>
            </a:r>
            <a:endParaRPr lang="en-US" dirty="0">
              <a:solidFill>
                <a:srgbClr val="002060"/>
              </a:solidFill>
            </a:endParaRP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/k8_configurations/secrets/</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/k8_configurations/secrets/pod_2.yaml</a:t>
            </a:r>
          </a:p>
          <a:p>
            <a:pPr marL="285750" indent="-285750">
              <a:buFont typeface="Wingdings" panose="05000000000000000000" pitchFamily="2" charset="2"/>
              <a:buChar char="q"/>
            </a:pPr>
            <a:r>
              <a:rPr lang="en-US" dirty="0">
                <a:solidFill>
                  <a:srgbClr val="FF0000"/>
                </a:solidFill>
              </a:rPr>
              <a:t>TODO – secret mounted as volume, we will see later</a:t>
            </a:r>
          </a:p>
          <a:p>
            <a:endParaRPr lang="en-US" dirty="0">
              <a:solidFill>
                <a:srgbClr val="002060"/>
              </a:solidFill>
            </a:endParaRPr>
          </a:p>
          <a:p>
            <a:pPr marL="285750" indent="-285750">
              <a:buFont typeface="Wingdings" panose="05000000000000000000" pitchFamily="2" charset="2"/>
              <a:buChar char="q"/>
            </a:pP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3425429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Security – security context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By default, the application inside pod gets executed with root privileges</a:t>
            </a:r>
          </a:p>
          <a:p>
            <a:pPr marL="285750" indent="-285750">
              <a:buFont typeface="Wingdings" panose="05000000000000000000" pitchFamily="2" charset="2"/>
              <a:buChar char="q"/>
            </a:pPr>
            <a:r>
              <a:rPr lang="en-US" dirty="0">
                <a:solidFill>
                  <a:srgbClr val="002060"/>
                </a:solidFill>
              </a:rPr>
              <a:t>But this root used don’t have all the capability as that of OS root user. Also, the capabilities can be assigned as required</a:t>
            </a:r>
          </a:p>
          <a:p>
            <a:pPr marL="285750" indent="-285750">
              <a:buFont typeface="Wingdings" panose="05000000000000000000" pitchFamily="2" charset="2"/>
              <a:buChar char="q"/>
            </a:pPr>
            <a:r>
              <a:rPr lang="en-US" dirty="0">
                <a:solidFill>
                  <a:srgbClr val="002060"/>
                </a:solidFill>
              </a:rPr>
              <a:t>Also, having container running with root privileges is dangerous</a:t>
            </a:r>
          </a:p>
          <a:p>
            <a:pPr marL="285750" indent="-285750">
              <a:buFont typeface="Wingdings" panose="05000000000000000000" pitchFamily="2" charset="2"/>
              <a:buChar char="q"/>
            </a:pPr>
            <a:r>
              <a:rPr lang="en-US" dirty="0">
                <a:solidFill>
                  <a:srgbClr val="002060"/>
                </a:solidFill>
              </a:rPr>
              <a:t>In case of hacking, hackers will have access to all directories and can execute some dangerous commands</a:t>
            </a:r>
          </a:p>
          <a:p>
            <a:pPr marL="285750" indent="-285750">
              <a:buFont typeface="Wingdings" panose="05000000000000000000" pitchFamily="2" charset="2"/>
              <a:buChar char="q"/>
            </a:pPr>
            <a:r>
              <a:rPr lang="en-US" dirty="0">
                <a:solidFill>
                  <a:srgbClr val="002060"/>
                </a:solidFill>
              </a:rPr>
              <a:t>To prevent this Kubernetes provide one construct called as SecurityContext</a:t>
            </a:r>
          </a:p>
          <a:p>
            <a:pPr marL="285750" indent="-285750">
              <a:buFont typeface="Wingdings" panose="05000000000000000000" pitchFamily="2" charset="2"/>
              <a:buChar char="q"/>
            </a:pPr>
            <a:r>
              <a:rPr lang="en-US" dirty="0">
                <a:solidFill>
                  <a:srgbClr val="002060"/>
                </a:solidFill>
              </a:rPr>
              <a:t>User can provide instructions to run pod with non root user</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/k8_configurations/security/</a:t>
            </a:r>
            <a:r>
              <a:rPr lang="en-US" dirty="0" err="1">
                <a:solidFill>
                  <a:srgbClr val="7030A0"/>
                </a:solidFill>
                <a:latin typeface="Abadi" panose="020B0604020104020204" pitchFamily="34" charset="0"/>
              </a:rPr>
              <a:t>security_context</a:t>
            </a: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066877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Installation and tools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6"/>
            <a:ext cx="8457786" cy="5624119"/>
          </a:xfrm>
        </p:spPr>
        <p:txBody>
          <a:bodyPr>
            <a:normAutofit/>
          </a:bodyPr>
          <a:lstStyle/>
          <a:p>
            <a:endParaRPr lang="en-US" sz="1500" dirty="0">
              <a:solidFill>
                <a:srgbClr val="7030A0"/>
              </a:solidFill>
              <a:latin typeface="Abadi" panose="020B0604020104020204" pitchFamily="34" charset="0"/>
            </a:endParaRPr>
          </a:p>
          <a:p>
            <a:pPr>
              <a:lnSpc>
                <a:spcPct val="110000"/>
              </a:lnSpc>
            </a:pPr>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update-alternatives --config iptables</a:t>
            </a:r>
          </a:p>
          <a:p>
            <a:pPr>
              <a:lnSpc>
                <a:spcPct val="110000"/>
              </a:lnSpc>
            </a:pPr>
            <a:r>
              <a:rPr lang="en-US" sz="1600" dirty="0"/>
              <a:t>(Enter 1 to select iptables-legacy)</a:t>
            </a:r>
          </a:p>
          <a:p>
            <a:pPr>
              <a:lnSpc>
                <a:spcPct val="110000"/>
              </a:lnSpc>
            </a:pPr>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service docker start</a:t>
            </a:r>
          </a:p>
          <a:p>
            <a:pPr marL="285750" indent="-285750">
              <a:buFont typeface="Wingdings" panose="05000000000000000000" pitchFamily="2" charset="2"/>
              <a:buChar char="q"/>
            </a:pPr>
            <a:r>
              <a:rPr lang="en-US" sz="1600" b="1" i="1" dirty="0"/>
              <a:t>Docker Engine </a:t>
            </a:r>
            <a:r>
              <a:rPr lang="en-US" sz="1600" dirty="0"/>
              <a:t>consists of a server which runs docker (daemon), APIs to interact with docker daemon and a cli client which is </a:t>
            </a:r>
            <a:r>
              <a:rPr lang="en-US" sz="1600" b="1" i="1" dirty="0"/>
              <a:t>docker</a:t>
            </a:r>
          </a:p>
          <a:p>
            <a:pPr marL="285750" indent="-285750">
              <a:buFont typeface="Wingdings" panose="05000000000000000000" pitchFamily="2" charset="2"/>
              <a:buChar char="q"/>
            </a:pPr>
            <a:r>
              <a:rPr lang="en-US" sz="1600" dirty="0"/>
              <a:t>Docker Playground - </a:t>
            </a:r>
            <a:r>
              <a:rPr lang="en-US" sz="1600" dirty="0">
                <a:solidFill>
                  <a:srgbClr val="002060"/>
                </a:solidFill>
                <a:hlinkClick r:id="rId3"/>
              </a:rPr>
              <a:t>https://labs.play-with-docker.com/</a:t>
            </a:r>
            <a:endParaRPr lang="en-US" sz="16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spTree>
    <p:extLst>
      <p:ext uri="{BB962C8B-B14F-4D97-AF65-F5344CB8AC3E}">
        <p14:creationId xmlns:p14="http://schemas.microsoft.com/office/powerpoint/2010/main" val="3629350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Resource requirements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dirty="0"/>
              <a:t>Scheduler schedule pod on a node where enough resources are available</a:t>
            </a:r>
          </a:p>
          <a:p>
            <a:pPr marL="285750" indent="-285750">
              <a:buFont typeface="Wingdings" panose="05000000000000000000" pitchFamily="2" charset="2"/>
              <a:buChar char="q"/>
            </a:pPr>
            <a:r>
              <a:rPr lang="en-US" dirty="0"/>
              <a:t>The pod consumes resources on that node</a:t>
            </a:r>
          </a:p>
          <a:p>
            <a:pPr marL="285750" indent="-285750">
              <a:buFont typeface="Wingdings" panose="05000000000000000000" pitchFamily="2" charset="2"/>
              <a:buChar char="q"/>
            </a:pPr>
            <a:r>
              <a:rPr lang="en-US" dirty="0"/>
              <a:t>In case enough resources are not available, pod will be in pending state – refer - </a:t>
            </a:r>
          </a:p>
          <a:p>
            <a:r>
              <a:rPr lang="en-US" sz="1200" dirty="0">
                <a:solidFill>
                  <a:srgbClr val="7030A0"/>
                </a:solidFill>
                <a:latin typeface="Abadi" panose="020B0604020104020204" pitchFamily="34" charset="0"/>
              </a:rPr>
              <a:t>\home\</a:t>
            </a:r>
            <a:r>
              <a:rPr lang="en-US" sz="1200" dirty="0" err="1">
                <a:solidFill>
                  <a:srgbClr val="7030A0"/>
                </a:solidFill>
                <a:latin typeface="Abadi" panose="020B0604020104020204" pitchFamily="34" charset="0"/>
              </a:rPr>
              <a:t>chandra</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resource_reqt</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highlight>
                  <a:srgbClr val="FFFF00"/>
                </a:highlight>
              </a:rPr>
              <a:t>resources – requests</a:t>
            </a:r>
            <a:r>
              <a:rPr lang="en-US" dirty="0"/>
              <a:t> – the values are guaranteed to be allocated to pod</a:t>
            </a:r>
          </a:p>
          <a:p>
            <a:pPr marL="285750" indent="-285750">
              <a:buFont typeface="Wingdings" panose="05000000000000000000" pitchFamily="2" charset="2"/>
              <a:buChar char="q"/>
            </a:pPr>
            <a:r>
              <a:rPr lang="en-US" dirty="0"/>
              <a:t>CPU value can be 1 (count) or more. When its 0.1 its 100m ((milli)core) and you can go low till 1m</a:t>
            </a:r>
          </a:p>
          <a:p>
            <a:pPr marL="285750" indent="-285750">
              <a:buFont typeface="Wingdings" panose="05000000000000000000" pitchFamily="2" charset="2"/>
              <a:buChar char="q"/>
            </a:pPr>
            <a:r>
              <a:rPr lang="en-US" dirty="0"/>
              <a:t>Memory can be, say 256Mi (Mebibyte)</a:t>
            </a:r>
          </a:p>
          <a:p>
            <a:pPr marL="285750" indent="-285750">
              <a:buFont typeface="Wingdings" panose="05000000000000000000" pitchFamily="2" charset="2"/>
              <a:buChar char="q"/>
            </a:pPr>
            <a:r>
              <a:rPr lang="en-US" dirty="0"/>
              <a:t>If no resource are specified, by default container can consume as much </a:t>
            </a:r>
          </a:p>
          <a:p>
            <a:r>
              <a:rPr lang="en-US" dirty="0"/>
              <a:t>resources as it required, and can suffocate other pods</a:t>
            </a:r>
          </a:p>
          <a:p>
            <a:pPr marL="285750" indent="-285750">
              <a:buFont typeface="Wingdings" panose="05000000000000000000" pitchFamily="2" charset="2"/>
              <a:buChar char="q"/>
            </a:pPr>
            <a:r>
              <a:rPr lang="en-US" dirty="0"/>
              <a:t>This can be avoided by setting limits, container will be limited then</a:t>
            </a:r>
          </a:p>
          <a:p>
            <a:pPr marL="285750" indent="-285750">
              <a:buFont typeface="Wingdings" panose="05000000000000000000" pitchFamily="2" charset="2"/>
              <a:buChar char="q"/>
            </a:pPr>
            <a:r>
              <a:rPr lang="en-US" dirty="0"/>
              <a:t>If a pod, try to consume more cpus than its limits, it is throttled</a:t>
            </a:r>
          </a:p>
          <a:p>
            <a:pPr marL="285750" indent="-285750">
              <a:buFont typeface="Wingdings" panose="05000000000000000000" pitchFamily="2" charset="2"/>
              <a:buChar char="q"/>
            </a:pPr>
            <a:r>
              <a:rPr lang="en-US" dirty="0"/>
              <a:t>If a pod try to consume more memory than its limits, constantly,</a:t>
            </a:r>
          </a:p>
          <a:p>
            <a:r>
              <a:rPr lang="en-US" dirty="0"/>
              <a:t>the pod will be terminated (OOM error)</a:t>
            </a:r>
          </a:p>
          <a:p>
            <a:pPr marL="285750" indent="-285750">
              <a:buFont typeface="Wingdings" panose="05000000000000000000" pitchFamily="2" charset="2"/>
              <a:buChar char="q"/>
            </a:pPr>
            <a:endParaRPr lang="en-US" dirty="0"/>
          </a:p>
          <a:p>
            <a:endParaRPr lang="en-US" sz="1800" dirty="0"/>
          </a:p>
        </p:txBody>
      </p:sp>
      <p:pic>
        <p:nvPicPr>
          <p:cNvPr id="5" name="Picture 4">
            <a:extLst>
              <a:ext uri="{FF2B5EF4-FFF2-40B4-BE49-F238E27FC236}">
                <a16:creationId xmlns:a16="http://schemas.microsoft.com/office/drawing/2014/main" id="{240D2D4F-1E02-4BD9-0181-050064952DB3}"/>
              </a:ext>
            </a:extLst>
          </p:cNvPr>
          <p:cNvPicPr>
            <a:picLocks noChangeAspect="1"/>
          </p:cNvPicPr>
          <p:nvPr/>
        </p:nvPicPr>
        <p:blipFill>
          <a:blip r:embed="rId2"/>
          <a:stretch>
            <a:fillRect/>
          </a:stretch>
        </p:blipFill>
        <p:spPr>
          <a:xfrm>
            <a:off x="7586328" y="3232922"/>
            <a:ext cx="4791744" cy="3448531"/>
          </a:xfrm>
          <a:prstGeom prst="rect">
            <a:avLst/>
          </a:prstGeom>
        </p:spPr>
      </p:pic>
    </p:spTree>
    <p:extLst>
      <p:ext uri="{BB962C8B-B14F-4D97-AF65-F5344CB8AC3E}">
        <p14:creationId xmlns:p14="http://schemas.microsoft.com/office/powerpoint/2010/main" val="1899211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8072307" cy="517664"/>
          </a:xfrm>
        </p:spPr>
        <p:txBody>
          <a:bodyPr>
            <a:normAutofit fontScale="90000"/>
          </a:bodyPr>
          <a:lstStyle/>
          <a:p>
            <a:r>
              <a:rPr lang="en-US" sz="2400" dirty="0"/>
              <a:t>CPU/memory behavior - Resource requirements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61</a:t>
            </a:fld>
            <a:endParaRPr lang="en-US" dirty="0"/>
          </a:p>
        </p:txBody>
      </p:sp>
      <p:pic>
        <p:nvPicPr>
          <p:cNvPr id="9" name="Picture 8" descr="A screenshot of a grid&#10;&#10;Description automatically generated">
            <a:extLst>
              <a:ext uri="{FF2B5EF4-FFF2-40B4-BE49-F238E27FC236}">
                <a16:creationId xmlns:a16="http://schemas.microsoft.com/office/drawing/2014/main" id="{09AC4DDC-F5A5-7D6A-9A80-255EE3D81542}"/>
              </a:ext>
            </a:extLst>
          </p:cNvPr>
          <p:cNvPicPr>
            <a:picLocks noChangeAspect="1"/>
          </p:cNvPicPr>
          <p:nvPr/>
        </p:nvPicPr>
        <p:blipFill>
          <a:blip r:embed="rId3"/>
          <a:stretch>
            <a:fillRect/>
          </a:stretch>
        </p:blipFill>
        <p:spPr>
          <a:xfrm>
            <a:off x="1083039" y="1771216"/>
            <a:ext cx="6719887" cy="3007836"/>
          </a:xfrm>
          <a:prstGeom prst="rect">
            <a:avLst/>
          </a:prstGeom>
        </p:spPr>
      </p:pic>
    </p:spTree>
    <p:extLst>
      <p:ext uri="{BB962C8B-B14F-4D97-AF65-F5344CB8AC3E}">
        <p14:creationId xmlns:p14="http://schemas.microsoft.com/office/powerpoint/2010/main" val="348505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Resource requirements – Limits and quotas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Default values can be set on pods - refer</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resource_reqt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limit_range.yaml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t>These will be set at namespace level</a:t>
            </a:r>
          </a:p>
          <a:p>
            <a:pPr marL="285750" indent="-285750">
              <a:buFont typeface="Wingdings" panose="05000000000000000000" pitchFamily="2" charset="2"/>
              <a:buChar char="q"/>
            </a:pPr>
            <a:r>
              <a:rPr lang="en-US" sz="1600" dirty="0"/>
              <a:t>Quotas can also be set which will governs resources consumed by all pods at namespace level – refer  - </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resource_reqt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resource_quotas.yaml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37271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Taints and tolerations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Consider an institute which conduct sessions on various courses. These courses are not free, and only paid members are allowed</a:t>
            </a:r>
          </a:p>
          <a:p>
            <a:pPr marL="285750" indent="-285750">
              <a:buFont typeface="Wingdings" panose="05000000000000000000" pitchFamily="2" charset="2"/>
              <a:buChar char="q"/>
            </a:pPr>
            <a:r>
              <a:rPr lang="en-US" sz="1600" dirty="0"/>
              <a:t>In terms of topic under discussion, the taints are kind of monetary charges for  sessions, and paid members are kind of tolerant and can attend sessions</a:t>
            </a:r>
          </a:p>
          <a:p>
            <a:pPr marL="285750" indent="-285750">
              <a:buFont typeface="Wingdings" panose="05000000000000000000" pitchFamily="2" charset="2"/>
              <a:buChar char="q"/>
            </a:pPr>
            <a:r>
              <a:rPr lang="en-US" sz="1600" dirty="0"/>
              <a:t>Imagine a scenario where a particular node have resources available for frontend pods and all frontend  pods are desired to scheduled there</a:t>
            </a:r>
          </a:p>
          <a:p>
            <a:pPr marL="285750" indent="-285750">
              <a:buFont typeface="Wingdings" panose="05000000000000000000" pitchFamily="2" charset="2"/>
              <a:buChar char="q"/>
            </a:pPr>
            <a:r>
              <a:rPr lang="en-US" sz="1600" dirty="0"/>
              <a:t>Schedules scheduled pods on available nodes as per resource requirements</a:t>
            </a:r>
          </a:p>
          <a:p>
            <a:pPr marL="285750" indent="-285750">
              <a:buFont typeface="Wingdings" panose="05000000000000000000" pitchFamily="2" charset="2"/>
              <a:buChar char="q"/>
            </a:pPr>
            <a:r>
              <a:rPr lang="en-US" sz="1600" dirty="0"/>
              <a:t>In this case we need to prevent all pods from getting scheduled on this node, which can be done by tainting node</a:t>
            </a:r>
          </a:p>
          <a:p>
            <a:pPr marL="285750" indent="-285750">
              <a:buFont typeface="Wingdings" panose="05000000000000000000" pitchFamily="2" charset="2"/>
              <a:buChar char="q"/>
            </a:pPr>
            <a:r>
              <a:rPr lang="en-US" sz="1600" dirty="0"/>
              <a:t>And only frontend pods should get scheduled on this node, this can be done by applying tolerations on frontend pods</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tains_tolerations</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FF0000"/>
                </a:solidFill>
              </a:rPr>
              <a:t>Tains-Tolerations are for restricting pods to be placed on some node, but pods are not guaranteed to be placed on tainted node, if other nodes are available and are taint free</a:t>
            </a:r>
          </a:p>
          <a:p>
            <a:pPr marL="285750" indent="-285750">
              <a:buFont typeface="Wingdings" panose="05000000000000000000" pitchFamily="2" charset="2"/>
              <a:buChar char="q"/>
            </a:pPr>
            <a:r>
              <a:rPr lang="en-US" sz="1600" dirty="0">
                <a:solidFill>
                  <a:srgbClr val="FF0000"/>
                </a:solidFill>
              </a:rPr>
              <a:t>Say there are 2 nodes and 2</a:t>
            </a:r>
            <a:r>
              <a:rPr lang="en-US" sz="1600" baseline="30000" dirty="0">
                <a:solidFill>
                  <a:srgbClr val="FF0000"/>
                </a:solidFill>
              </a:rPr>
              <a:t>nd</a:t>
            </a:r>
            <a:r>
              <a:rPr lang="en-US" sz="1600" dirty="0">
                <a:solidFill>
                  <a:srgbClr val="FF0000"/>
                </a:solidFill>
              </a:rPr>
              <a:t> node is not having any taint , so the pod with some toleration can be placed there also</a:t>
            </a:r>
          </a:p>
          <a:p>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4066087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Node selector</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Helps to place a pod on desired node </a:t>
            </a:r>
          </a:p>
          <a:p>
            <a:pPr marL="285750" indent="-285750">
              <a:buFont typeface="Wingdings" panose="05000000000000000000" pitchFamily="2" charset="2"/>
              <a:buChar char="q"/>
            </a:pPr>
            <a:r>
              <a:rPr lang="en-US" sz="1600" dirty="0"/>
              <a:t>Say a pod need fairly large number of resources and need to be placed on node with larger capacity</a:t>
            </a:r>
          </a:p>
          <a:p>
            <a:pPr marL="285750" indent="-285750">
              <a:buFont typeface="Wingdings" panose="05000000000000000000" pitchFamily="2" charset="2"/>
              <a:buChar char="q"/>
            </a:pPr>
            <a:r>
              <a:rPr lang="en-US" sz="1600" dirty="0"/>
              <a:t>Imagine a scenario where a particular node have resources available for frontend pods and all frontend  pods are desired to scheduled there</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node_selector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10916595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Node affinity – complex </a:t>
            </a:r>
            <a:r>
              <a:rPr lang="en-US" sz="2400" dirty="0" err="1"/>
              <a:t>requirments</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To satisfy complex requirements such as place pods on this node or that node or don’t place pod on this node</a:t>
            </a:r>
          </a:p>
          <a:p>
            <a:pPr marL="285750" indent="-285750">
              <a:buFont typeface="Wingdings" panose="05000000000000000000" pitchFamily="2" charset="2"/>
              <a:buChar char="q"/>
            </a:pPr>
            <a:r>
              <a:rPr lang="en-US" sz="1600" dirty="0"/>
              <a:t>Advanced capabilities but more complex</a:t>
            </a:r>
          </a:p>
          <a:p>
            <a:pPr marL="285750" indent="-285750">
              <a:buFont typeface="Wingdings" panose="05000000000000000000" pitchFamily="2" charset="2"/>
              <a:buChar char="q"/>
            </a:pPr>
            <a:r>
              <a:rPr lang="en-US" sz="1600" dirty="0"/>
              <a:t>Imagine a scenario where a particular node have resources available for frontend pods and all frontend  pods are desired to scheduled there</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node_affinity</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00B050"/>
                </a:solidFill>
              </a:rPr>
              <a:t>Taints and Toleration will ensure to reject pods which does not tolerate taints and if this is combined with node affinity, it will ensure that pods are scheduled on desired node</a:t>
            </a:r>
          </a:p>
        </p:txBody>
      </p:sp>
    </p:spTree>
    <p:extLst>
      <p:ext uri="{BB962C8B-B14F-4D97-AF65-F5344CB8AC3E}">
        <p14:creationId xmlns:p14="http://schemas.microsoft.com/office/powerpoint/2010/main" val="2078236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Readiness probe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dirty="0"/>
              <a:t>There are certain application which takes longer to warm up and being stable  like databases, Jenkins etc.,</a:t>
            </a:r>
          </a:p>
          <a:p>
            <a:pPr marL="285750" indent="-285750">
              <a:buFont typeface="Wingdings" panose="05000000000000000000" pitchFamily="2" charset="2"/>
              <a:buChar char="q"/>
            </a:pPr>
            <a:r>
              <a:rPr lang="en-US" dirty="0"/>
              <a:t>The containers might be in Ready state, but applications may be still warming up</a:t>
            </a:r>
          </a:p>
          <a:p>
            <a:pPr marL="285750" indent="-285750">
              <a:buFont typeface="Wingdings" panose="05000000000000000000" pitchFamily="2" charset="2"/>
              <a:buChar char="q"/>
            </a:pPr>
            <a:r>
              <a:rPr lang="en-US" dirty="0"/>
              <a:t>In that case any request to that Pod, won’t be able to get fulfilled as application is not yet Ready</a:t>
            </a:r>
          </a:p>
          <a:p>
            <a:pPr marL="285750" indent="-285750">
              <a:buFont typeface="Wingdings" panose="05000000000000000000" pitchFamily="2" charset="2"/>
              <a:buChar char="q"/>
            </a:pPr>
            <a:r>
              <a:rPr lang="en-US" dirty="0"/>
              <a:t>Service would start sending traffic to pod, as soon as Kubernetes marks it as Ready and user might face service disruption</a:t>
            </a:r>
          </a:p>
          <a:p>
            <a:pPr marL="285750" indent="-285750">
              <a:buFont typeface="Wingdings" panose="05000000000000000000" pitchFamily="2" charset="2"/>
              <a:buChar char="q"/>
            </a:pPr>
            <a:r>
              <a:rPr lang="en-US" dirty="0"/>
              <a:t>Readiness Probe is a mechanism which helps to determine if application is Ready</a:t>
            </a:r>
          </a:p>
          <a:p>
            <a:pPr marL="285750" indent="-285750">
              <a:buFont typeface="Wingdings" panose="05000000000000000000" pitchFamily="2" charset="2"/>
              <a:buChar char="q"/>
            </a:pPr>
            <a:r>
              <a:rPr lang="en-US" dirty="0"/>
              <a:t>Based on application, developer can code the application readiness</a:t>
            </a:r>
          </a:p>
          <a:p>
            <a:pPr marL="285750" indent="-285750">
              <a:buFont typeface="Wingdings" panose="05000000000000000000" pitchFamily="2" charset="2"/>
              <a:buChar char="q"/>
            </a:pPr>
            <a:r>
              <a:rPr lang="en-US" dirty="0"/>
              <a:t>With readiness probe , service will  only send traffic to pods, once reediness probe confirms that</a:t>
            </a:r>
          </a:p>
          <a:p>
            <a:endParaRPr lang="en-US" sz="1800" dirty="0"/>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\declarative_approach\</a:t>
            </a:r>
            <a:r>
              <a:rPr lang="en-US" dirty="0" err="1">
                <a:solidFill>
                  <a:srgbClr val="7030A0"/>
                </a:solidFill>
                <a:latin typeface="Abadi" panose="020B0604020104020204" pitchFamily="34" charset="0"/>
              </a:rPr>
              <a:t>app_deployment_liveliness.yaml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12952339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Liveness probe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800" dirty="0"/>
              <a:t>Kubernetes orchestrator will try to restart the container, if it crashes.</a:t>
            </a:r>
          </a:p>
          <a:p>
            <a:pPr marL="285750" indent="-285750">
              <a:buFont typeface="Wingdings" panose="05000000000000000000" pitchFamily="2" charset="2"/>
              <a:buChar char="q"/>
            </a:pPr>
            <a:r>
              <a:rPr lang="en-US" sz="1800" dirty="0"/>
              <a:t>But what if, there is a bug in code which makes application not to work, but container stays alive</a:t>
            </a:r>
          </a:p>
          <a:p>
            <a:pPr marL="285750" indent="-285750">
              <a:buFont typeface="Wingdings" panose="05000000000000000000" pitchFamily="2" charset="2"/>
              <a:buChar char="q"/>
            </a:pPr>
            <a:r>
              <a:rPr lang="en-US" sz="1800" dirty="0"/>
              <a:t>In such case container is up, but the users are not served, this will need container restart</a:t>
            </a:r>
          </a:p>
          <a:p>
            <a:pPr marL="285750" indent="-285750">
              <a:buFont typeface="Wingdings" panose="05000000000000000000" pitchFamily="2" charset="2"/>
              <a:buChar char="q"/>
            </a:pPr>
            <a:r>
              <a:rPr lang="en-US" sz="1800" dirty="0"/>
              <a:t>Liveness probe can be configured to check if application within the container is healthy, in case if its not healthy, the container is restarted</a:t>
            </a:r>
          </a:p>
          <a:p>
            <a:pPr marL="285750" indent="-285750">
              <a:buFont typeface="Wingdings" panose="05000000000000000000" pitchFamily="2" charset="2"/>
              <a:buChar char="q"/>
            </a:pPr>
            <a:r>
              <a:rPr lang="en-US" sz="1800" dirty="0"/>
              <a:t>This is useful in deadlock situation or a bug in system to keep application running (which eventually need to be corrected)</a:t>
            </a:r>
          </a:p>
          <a:p>
            <a:endParaRPr lang="en-US" sz="1800" dirty="0"/>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\declarative_approach\</a:t>
            </a:r>
            <a:r>
              <a:rPr lang="en-US" dirty="0" err="1">
                <a:solidFill>
                  <a:srgbClr val="7030A0"/>
                </a:solidFill>
                <a:latin typeface="Abadi" panose="020B0604020104020204" pitchFamily="34" charset="0"/>
              </a:rPr>
              <a:t>app_deployment_liveliness.yaml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8909083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Jobs and cronjob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81135" y="931974"/>
            <a:ext cx="10436043" cy="5709457"/>
          </a:xfrm>
        </p:spPr>
        <p:txBody>
          <a:bodyPr>
            <a:normAutofit/>
          </a:bodyPr>
          <a:lstStyle/>
          <a:p>
            <a:pPr marL="285750" indent="-285750">
              <a:buFont typeface="Wingdings" panose="05000000000000000000" pitchFamily="2" charset="2"/>
              <a:buChar char="q"/>
            </a:pPr>
            <a:r>
              <a:rPr lang="en-US" dirty="0"/>
              <a:t>Till now, we seen the workloads that are long terms, like running applications</a:t>
            </a:r>
          </a:p>
          <a:p>
            <a:pPr marL="285750" indent="-285750">
              <a:buFont typeface="Wingdings" panose="05000000000000000000" pitchFamily="2" charset="2"/>
              <a:buChar char="q"/>
            </a:pPr>
            <a:r>
              <a:rPr lang="en-US" dirty="0"/>
              <a:t>There can be certain workloads, which can exist for shorter duration like running come computations or reports</a:t>
            </a:r>
          </a:p>
          <a:p>
            <a:pPr marL="285750" indent="-285750">
              <a:buFont typeface="Wingdings" panose="05000000000000000000" pitchFamily="2" charset="2"/>
              <a:buChar char="q"/>
            </a:pPr>
            <a:r>
              <a:rPr lang="en-US" dirty="0"/>
              <a:t>Normal pod with such 1-time task – refer</a:t>
            </a:r>
          </a:p>
          <a:p>
            <a:r>
              <a:rPr lang="en-US" sz="1300" dirty="0">
                <a:solidFill>
                  <a:srgbClr val="7030A0"/>
                </a:solidFill>
                <a:latin typeface="Abadi" panose="020B0604020104020204" pitchFamily="34" charset="0"/>
              </a:rPr>
              <a:t>\home\</a:t>
            </a:r>
            <a:r>
              <a:rPr lang="en-US" sz="1300" dirty="0" err="1">
                <a:solidFill>
                  <a:srgbClr val="7030A0"/>
                </a:solidFill>
                <a:latin typeface="Abadi" panose="020B0604020104020204" pitchFamily="34" charset="0"/>
              </a:rPr>
              <a:t>chandra</a:t>
            </a:r>
            <a:r>
              <a:rPr lang="en-US" sz="1300" dirty="0">
                <a:solidFill>
                  <a:srgbClr val="7030A0"/>
                </a:solidFill>
                <a:latin typeface="Abadi" panose="020B0604020104020204" pitchFamily="34" charset="0"/>
              </a:rPr>
              <a:t>\docker-kubernetes-learnings\</a:t>
            </a:r>
            <a:r>
              <a:rPr lang="en-US" sz="1300" dirty="0" err="1">
                <a:solidFill>
                  <a:srgbClr val="7030A0"/>
                </a:solidFill>
                <a:latin typeface="Abadi" panose="020B0604020104020204" pitchFamily="34" charset="0"/>
              </a:rPr>
              <a:t>kubernetes_demo</a:t>
            </a:r>
            <a:r>
              <a:rPr lang="en-US" sz="1300" dirty="0">
                <a:solidFill>
                  <a:srgbClr val="7030A0"/>
                </a:solidFill>
                <a:latin typeface="Abadi" panose="020B0604020104020204" pitchFamily="34" charset="0"/>
              </a:rPr>
              <a:t>\jobs\</a:t>
            </a:r>
            <a:r>
              <a:rPr lang="en-US" sz="1300" dirty="0" err="1">
                <a:solidFill>
                  <a:srgbClr val="7030A0"/>
                </a:solidFill>
                <a:latin typeface="Abadi" panose="020B0604020104020204" pitchFamily="34" charset="0"/>
              </a:rPr>
              <a:t>pod.yaml</a:t>
            </a:r>
            <a:endParaRPr lang="en-US" sz="13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t>This is okay for simple example pod, but imagine the data need to be processed by large number of pods so you need some authority to spin up these and get the job done successfully</a:t>
            </a:r>
          </a:p>
          <a:p>
            <a:pPr marL="285750" indent="-285750">
              <a:buFont typeface="Wingdings" panose="05000000000000000000" pitchFamily="2" charset="2"/>
              <a:buChar char="q"/>
            </a:pPr>
            <a:r>
              <a:rPr lang="en-US" dirty="0"/>
              <a:t>This is done by Job</a:t>
            </a:r>
          </a:p>
          <a:p>
            <a:r>
              <a:rPr lang="en-US" sz="1400" dirty="0">
                <a:solidFill>
                  <a:srgbClr val="7030A0"/>
                </a:solidFill>
                <a:latin typeface="Abadi" panose="020B0604020104020204" pitchFamily="34" charset="0"/>
              </a:rPr>
              <a:t>\home\</a:t>
            </a:r>
            <a:r>
              <a:rPr lang="en-US" sz="1400" dirty="0" err="1">
                <a:solidFill>
                  <a:srgbClr val="7030A0"/>
                </a:solidFill>
                <a:latin typeface="Abadi" panose="020B0604020104020204" pitchFamily="34" charset="0"/>
              </a:rPr>
              <a:t>chandra</a:t>
            </a:r>
            <a:r>
              <a:rPr lang="en-US" sz="1400" dirty="0">
                <a:solidFill>
                  <a:srgbClr val="7030A0"/>
                </a:solidFill>
                <a:latin typeface="Abadi" panose="020B0604020104020204" pitchFamily="34" charset="0"/>
              </a:rPr>
              <a:t>\docker-kubernetes-learnings\</a:t>
            </a:r>
            <a:r>
              <a:rPr lang="en-US" sz="1400" dirty="0" err="1">
                <a:solidFill>
                  <a:srgbClr val="7030A0"/>
                </a:solidFill>
                <a:latin typeface="Abadi" panose="020B0604020104020204" pitchFamily="34" charset="0"/>
              </a:rPr>
              <a:t>kubernetes_demo</a:t>
            </a:r>
            <a:r>
              <a:rPr lang="en-US" sz="1400" dirty="0">
                <a:solidFill>
                  <a:srgbClr val="7030A0"/>
                </a:solidFill>
                <a:latin typeface="Abadi" panose="020B0604020104020204" pitchFamily="34" charset="0"/>
              </a:rPr>
              <a:t>\jobs\</a:t>
            </a:r>
            <a:r>
              <a:rPr lang="en-US" sz="1400" dirty="0" err="1">
                <a:solidFill>
                  <a:srgbClr val="7030A0"/>
                </a:solidFill>
                <a:latin typeface="Abadi" panose="020B0604020104020204" pitchFamily="34" charset="0"/>
              </a:rPr>
              <a:t>job.yaml</a:t>
            </a:r>
            <a:endParaRPr lang="en-US" sz="14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t>Like Linux cronjob concept. CronJob is a job which can be scheduled</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\jobs\</a:t>
            </a:r>
            <a:r>
              <a:rPr lang="en-US" dirty="0" err="1">
                <a:solidFill>
                  <a:srgbClr val="7030A0"/>
                </a:solidFill>
                <a:latin typeface="Abadi" panose="020B0604020104020204" pitchFamily="34" charset="0"/>
              </a:rPr>
              <a:t>cron-job.yaml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280312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a:highlight>
                  <a:srgbClr val="FFFF00"/>
                </a:highlight>
              </a:rPr>
              <a:t>Changes, without Volume</a:t>
            </a:r>
          </a:p>
          <a:p>
            <a:pPr marL="285750" indent="-285750">
              <a:buFont typeface="Wingdings" panose="05000000000000000000" pitchFamily="2" charset="2"/>
              <a:buChar char="q"/>
            </a:pPr>
            <a:r>
              <a:rPr lang="en-US" sz="1700" dirty="0"/>
              <a:t>This demo make temp changes to a file, but all are localized inside container.</a:t>
            </a:r>
          </a:p>
          <a:p>
            <a:pPr marL="285750" indent="-285750">
              <a:buFont typeface="Wingdings" panose="05000000000000000000" pitchFamily="2" charset="2"/>
              <a:buChar char="q"/>
            </a:pPr>
            <a:r>
              <a:rPr lang="en-US" sz="1700" dirty="0"/>
              <a:t>Can’t survive container or pod restart</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without_volume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700" dirty="0"/>
              <a:t>Idea is to persist data in some volume, so even if pods dies, volume and data remains</a:t>
            </a:r>
          </a:p>
          <a:p>
            <a:endParaRPr lang="en-US" sz="1700" dirty="0"/>
          </a:p>
          <a:p>
            <a:endParaRPr lang="en-US" dirty="0">
              <a:solidFill>
                <a:srgbClr val="7030A0"/>
              </a:solidFill>
              <a:latin typeface="Abadi" panose="020B0604020104020204" pitchFamily="34" charset="0"/>
            </a:endParaRPr>
          </a:p>
          <a:p>
            <a:endParaRPr lang="en-US" sz="1800" dirty="0"/>
          </a:p>
          <a:p>
            <a:endParaRPr lang="en-US" sz="1800" dirty="0"/>
          </a:p>
        </p:txBody>
      </p:sp>
      <p:pic>
        <p:nvPicPr>
          <p:cNvPr id="8" name="Picture 7" descr="A blue hexagons with a black arrow&#10;&#10;Description automatically generated">
            <a:extLst>
              <a:ext uri="{FF2B5EF4-FFF2-40B4-BE49-F238E27FC236}">
                <a16:creationId xmlns:a16="http://schemas.microsoft.com/office/drawing/2014/main" id="{5DFCBD9F-5807-A88D-86BC-CDB1BD9FBABA}"/>
              </a:ext>
            </a:extLst>
          </p:cNvPr>
          <p:cNvPicPr>
            <a:picLocks noChangeAspect="1"/>
          </p:cNvPicPr>
          <p:nvPr/>
        </p:nvPicPr>
        <p:blipFill>
          <a:blip r:embed="rId2"/>
          <a:stretch>
            <a:fillRect/>
          </a:stretch>
        </p:blipFill>
        <p:spPr>
          <a:xfrm>
            <a:off x="1305216" y="3253302"/>
            <a:ext cx="1781175" cy="1066800"/>
          </a:xfrm>
          <a:prstGeom prst="rect">
            <a:avLst/>
          </a:prstGeom>
        </p:spPr>
      </p:pic>
    </p:spTree>
    <p:extLst>
      <p:ext uri="{BB962C8B-B14F-4D97-AF65-F5344CB8AC3E}">
        <p14:creationId xmlns:p14="http://schemas.microsoft.com/office/powerpoint/2010/main" val="4159339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69" y="157547"/>
            <a:ext cx="7804565" cy="517664"/>
          </a:xfrm>
        </p:spPr>
        <p:txBody>
          <a:bodyPr>
            <a:normAutofit/>
          </a:bodyPr>
          <a:lstStyle/>
          <a:p>
            <a:r>
              <a:rPr lang="en-US" sz="2400" dirty="0"/>
              <a:t>Demo</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285750" indent="-285750">
              <a:buFont typeface="Wingdings" panose="05000000000000000000" pitchFamily="2" charset="2"/>
              <a:buChar char="q"/>
            </a:pPr>
            <a:r>
              <a:rPr lang="en-US" sz="2000" dirty="0">
                <a:solidFill>
                  <a:srgbClr val="002060"/>
                </a:solidFill>
              </a:rPr>
              <a:t>Docker containers are created out of docker images</a:t>
            </a:r>
          </a:p>
          <a:p>
            <a:pPr marL="285750" indent="-285750">
              <a:buFont typeface="Wingdings" panose="05000000000000000000" pitchFamily="2" charset="2"/>
              <a:buChar char="q"/>
            </a:pPr>
            <a:r>
              <a:rPr lang="en-US" sz="2000" dirty="0">
                <a:solidFill>
                  <a:srgbClr val="002060"/>
                </a:solidFill>
              </a:rPr>
              <a:t>Images are kind of blueprint, code, libraries packed with instructions to create container</a:t>
            </a:r>
          </a:p>
          <a:p>
            <a:pPr marL="285750" indent="-285750">
              <a:buFont typeface="Wingdings" panose="05000000000000000000" pitchFamily="2" charset="2"/>
              <a:buChar char="q"/>
            </a:pPr>
            <a:r>
              <a:rPr lang="en-US" sz="2000" dirty="0">
                <a:solidFill>
                  <a:srgbClr val="002060"/>
                </a:solidFill>
              </a:rPr>
              <a:t>Images are stored in repositories; one such default repository is docker - </a:t>
            </a:r>
            <a:r>
              <a:rPr lang="en-US" sz="2000" i="1" dirty="0">
                <a:solidFill>
                  <a:srgbClr val="002060"/>
                </a:solidFill>
                <a:hlinkClick r:id="rId3"/>
              </a:rPr>
              <a:t>https://hub.docker.com/_/registry</a:t>
            </a:r>
            <a:endParaRPr lang="en-US" sz="2000" i="1" dirty="0">
              <a:solidFill>
                <a:srgbClr val="002060"/>
              </a:solidFill>
            </a:endParaRPr>
          </a:p>
          <a:p>
            <a:pPr marL="285750" indent="-285750">
              <a:buFont typeface="Wingdings" panose="05000000000000000000" pitchFamily="2" charset="2"/>
              <a:buChar char="q"/>
            </a:pPr>
            <a:r>
              <a:rPr lang="en-US" sz="2000" dirty="0">
                <a:solidFill>
                  <a:srgbClr val="002060"/>
                </a:solidFill>
              </a:rPr>
              <a:t>More on images latter, but few docker commands</a:t>
            </a:r>
          </a:p>
          <a:p>
            <a:pPr marL="800100" lvl="1" indent="-342900">
              <a:buFont typeface="Arial" panose="020B0604020202020204" pitchFamily="34" charset="0"/>
              <a:buChar char="•"/>
            </a:pPr>
            <a:r>
              <a:rPr lang="en-US" sz="1800" dirty="0">
                <a:solidFill>
                  <a:srgbClr val="002060"/>
                </a:solidFill>
              </a:rPr>
              <a:t>docker run hello-world  -&gt; image will be pulled first time and subsequent execution it will pick from local</a:t>
            </a:r>
          </a:p>
          <a:p>
            <a:pPr marL="800100" lvl="1" indent="-342900">
              <a:buFont typeface="Arial" panose="020B0604020202020204" pitchFamily="34" charset="0"/>
              <a:buChar char="•"/>
            </a:pPr>
            <a:r>
              <a:rPr lang="en-US" sz="1800" dirty="0">
                <a:solidFill>
                  <a:srgbClr val="002060"/>
                </a:solidFill>
              </a:rPr>
              <a:t>docker run -d ubuntu sleep 5000   (run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container)</a:t>
            </a: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spTree>
    <p:extLst>
      <p:ext uri="{BB962C8B-B14F-4D97-AF65-F5344CB8AC3E}">
        <p14:creationId xmlns:p14="http://schemas.microsoft.com/office/powerpoint/2010/main" val="14274077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err="1">
                <a:highlight>
                  <a:srgbClr val="FFFF00"/>
                </a:highlight>
              </a:rPr>
              <a:t>emptyDir</a:t>
            </a:r>
            <a:endParaRPr lang="en-US" sz="1800" dirty="0">
              <a:highlight>
                <a:srgbClr val="FFFF00"/>
              </a:highlight>
            </a:endParaRPr>
          </a:p>
          <a:p>
            <a:pPr marL="285750" indent="-285750">
              <a:buFont typeface="Wingdings" panose="05000000000000000000" pitchFamily="2" charset="2"/>
              <a:buChar char="q"/>
            </a:pPr>
            <a:r>
              <a:rPr lang="en-US" dirty="0"/>
              <a:t>Creates an empty directory on pod when pod starts and keep alive till pod is alive</a:t>
            </a:r>
          </a:p>
          <a:p>
            <a:pPr marL="285750" indent="-285750">
              <a:buFont typeface="Wingdings" panose="05000000000000000000" pitchFamily="2" charset="2"/>
              <a:buChar char="q"/>
            </a:pPr>
            <a:r>
              <a:rPr lang="en-US" dirty="0"/>
              <a:t>Kind of temporary folder created, when pod starts</a:t>
            </a:r>
          </a:p>
          <a:p>
            <a:pPr marL="285750" indent="-285750">
              <a:buFont typeface="Wingdings" panose="05000000000000000000" pitchFamily="2" charset="2"/>
              <a:buChar char="q"/>
            </a:pPr>
            <a:r>
              <a:rPr lang="en-US" dirty="0"/>
              <a:t>As name suggest it is initially empty</a:t>
            </a:r>
          </a:p>
          <a:p>
            <a:pPr marL="285750" indent="-285750">
              <a:buFont typeface="Wingdings" panose="05000000000000000000" pitchFamily="2" charset="2"/>
              <a:buChar char="q"/>
            </a:pPr>
            <a:r>
              <a:rPr lang="en-US" dirty="0"/>
              <a:t>Can survive container restart, but can’t survive pod restart</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empty_dir</a:t>
            </a:r>
            <a:endParaRPr lang="en-US" dirty="0">
              <a:solidFill>
                <a:srgbClr val="7030A0"/>
              </a:solidFill>
              <a:latin typeface="Abadi" panose="020B0604020104020204" pitchFamily="34" charset="0"/>
            </a:endParaRPr>
          </a:p>
          <a:p>
            <a:endParaRPr lang="en-US" sz="1800" dirty="0"/>
          </a:p>
          <a:p>
            <a:endParaRPr lang="en-US" sz="1800" dirty="0"/>
          </a:p>
        </p:txBody>
      </p:sp>
      <p:pic>
        <p:nvPicPr>
          <p:cNvPr id="5" name="Picture 4" descr="Diagram&#10;&#10;Description automatically generated">
            <a:extLst>
              <a:ext uri="{FF2B5EF4-FFF2-40B4-BE49-F238E27FC236}">
                <a16:creationId xmlns:a16="http://schemas.microsoft.com/office/drawing/2014/main" id="{8BEF3BC3-4B70-8239-8E40-86EB4B179B40}"/>
              </a:ext>
            </a:extLst>
          </p:cNvPr>
          <p:cNvPicPr>
            <a:picLocks noChangeAspect="1"/>
          </p:cNvPicPr>
          <p:nvPr/>
        </p:nvPicPr>
        <p:blipFill>
          <a:blip r:embed="rId2"/>
          <a:stretch>
            <a:fillRect/>
          </a:stretch>
        </p:blipFill>
        <p:spPr>
          <a:xfrm>
            <a:off x="1272046" y="3429000"/>
            <a:ext cx="3533775" cy="3028950"/>
          </a:xfrm>
          <a:prstGeom prst="rect">
            <a:avLst/>
          </a:prstGeom>
        </p:spPr>
      </p:pic>
    </p:spTree>
    <p:extLst>
      <p:ext uri="{BB962C8B-B14F-4D97-AF65-F5344CB8AC3E}">
        <p14:creationId xmlns:p14="http://schemas.microsoft.com/office/powerpoint/2010/main" val="27570746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a:highlight>
                  <a:srgbClr val="FFFF00"/>
                </a:highlight>
              </a:rPr>
              <a:t>hostPath</a:t>
            </a:r>
          </a:p>
          <a:p>
            <a:pPr marL="285750" indent="-285750">
              <a:buFont typeface="Wingdings" panose="05000000000000000000" pitchFamily="2" charset="2"/>
              <a:buChar char="q"/>
            </a:pPr>
            <a:r>
              <a:rPr lang="en-US" sz="1700" dirty="0"/>
              <a:t>Mounts a file/directory from node’s filesystem into the pod</a:t>
            </a:r>
          </a:p>
          <a:p>
            <a:pPr marL="285750" indent="-285750">
              <a:buFont typeface="Wingdings" panose="05000000000000000000" pitchFamily="2" charset="2"/>
              <a:buChar char="q"/>
            </a:pPr>
            <a:r>
              <a:rPr lang="en-US" sz="1700" dirty="0"/>
              <a:t>Can survive container restart and pod</a:t>
            </a:r>
          </a:p>
          <a:p>
            <a:pPr marL="285750" indent="-285750">
              <a:buFont typeface="Wingdings" panose="05000000000000000000" pitchFamily="2" charset="2"/>
              <a:buChar char="q"/>
            </a:pPr>
            <a:r>
              <a:rPr lang="en-US" sz="1700" dirty="0"/>
              <a:t>Won’t work on multi-node cluster</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host_path</a:t>
            </a:r>
            <a:endParaRPr lang="en-US" dirty="0">
              <a:solidFill>
                <a:srgbClr val="7030A0"/>
              </a:solidFill>
              <a:latin typeface="Abadi" panose="020B0604020104020204" pitchFamily="34" charset="0"/>
            </a:endParaRPr>
          </a:p>
          <a:p>
            <a:endParaRPr lang="en-US" sz="1800" dirty="0"/>
          </a:p>
        </p:txBody>
      </p:sp>
      <p:pic>
        <p:nvPicPr>
          <p:cNvPr id="3" name="Picture 2" descr="Diagram&#10;&#10;Description automatically generated">
            <a:extLst>
              <a:ext uri="{FF2B5EF4-FFF2-40B4-BE49-F238E27FC236}">
                <a16:creationId xmlns:a16="http://schemas.microsoft.com/office/drawing/2014/main" id="{8F2F7651-BF2F-BE05-0341-02646B82C4C7}"/>
              </a:ext>
            </a:extLst>
          </p:cNvPr>
          <p:cNvPicPr>
            <a:picLocks noChangeAspect="1"/>
          </p:cNvPicPr>
          <p:nvPr/>
        </p:nvPicPr>
        <p:blipFill>
          <a:blip r:embed="rId2"/>
          <a:stretch>
            <a:fillRect/>
          </a:stretch>
        </p:blipFill>
        <p:spPr>
          <a:xfrm>
            <a:off x="1074822" y="2971800"/>
            <a:ext cx="3533775" cy="3028950"/>
          </a:xfrm>
          <a:prstGeom prst="rect">
            <a:avLst/>
          </a:prstGeom>
        </p:spPr>
      </p:pic>
    </p:spTree>
    <p:extLst>
      <p:ext uri="{BB962C8B-B14F-4D97-AF65-F5344CB8AC3E}">
        <p14:creationId xmlns:p14="http://schemas.microsoft.com/office/powerpoint/2010/main" val="35622605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Persistent volumes (PV and PVC)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2249764"/>
          </a:xfrm>
        </p:spPr>
        <p:txBody>
          <a:bodyPr>
            <a:normAutofit fontScale="77500" lnSpcReduction="20000"/>
          </a:bodyPr>
          <a:lstStyle/>
          <a:p>
            <a:pPr marL="285750" indent="-285750">
              <a:buFont typeface="Wingdings" panose="05000000000000000000" pitchFamily="2" charset="2"/>
              <a:buChar char="q"/>
            </a:pPr>
            <a:r>
              <a:rPr lang="en-US" dirty="0"/>
              <a:t>Pod and Node independent volumes are needed</a:t>
            </a:r>
          </a:p>
          <a:p>
            <a:pPr marL="285750" indent="-285750">
              <a:buFont typeface="Wingdings" panose="05000000000000000000" pitchFamily="2" charset="2"/>
              <a:buChar char="q"/>
            </a:pPr>
            <a:r>
              <a:rPr lang="en-US" dirty="0"/>
              <a:t>The volumes we visited would require changes in k8 artifacts like deployment yaml, in case of any change on volume method</a:t>
            </a:r>
          </a:p>
          <a:p>
            <a:pPr marL="285750" indent="-285750">
              <a:buFont typeface="Wingdings" panose="05000000000000000000" pitchFamily="2" charset="2"/>
              <a:buChar char="q"/>
            </a:pPr>
            <a:r>
              <a:rPr lang="en-US" dirty="0"/>
              <a:t>We need something which manage storage centrally</a:t>
            </a:r>
          </a:p>
          <a:p>
            <a:pPr marL="285750" indent="-285750">
              <a:buFont typeface="Wingdings" panose="05000000000000000000" pitchFamily="2" charset="2"/>
              <a:buChar char="q"/>
            </a:pPr>
            <a:r>
              <a:rPr lang="en-US" dirty="0"/>
              <a:t>Persistent volumes are kubernetes entities like pod, deployment</a:t>
            </a:r>
          </a:p>
          <a:p>
            <a:pPr marL="285750" indent="-285750">
              <a:buFont typeface="Wingdings" panose="05000000000000000000" pitchFamily="2" charset="2"/>
              <a:buChar char="q"/>
            </a:pPr>
            <a:r>
              <a:rPr lang="en-US" dirty="0"/>
              <a:t>There are independent of pods and nodes and create by administrator and users carved out from those storages and use on their deployments</a:t>
            </a:r>
          </a:p>
          <a:p>
            <a:pPr marL="285750" indent="-285750">
              <a:buFont typeface="Wingdings" panose="05000000000000000000" pitchFamily="2" charset="2"/>
              <a:buChar char="q"/>
            </a:pPr>
            <a:r>
              <a:rPr lang="en-US" dirty="0"/>
              <a:t>PV don’t store data on nodes</a:t>
            </a:r>
          </a:p>
          <a:p>
            <a:pPr marL="285750" indent="-285750">
              <a:buFont typeface="Wingdings" panose="05000000000000000000" pitchFamily="2" charset="2"/>
              <a:buChar char="q"/>
            </a:pPr>
            <a:r>
              <a:rPr lang="en-US" dirty="0"/>
              <a:t>When pods need PVs, they need to raise a claim, called as Persistent Volume Claims (PVCs)</a:t>
            </a:r>
          </a:p>
          <a:p>
            <a:pPr marL="285750" indent="-285750">
              <a:buFont typeface="Wingdings" panose="05000000000000000000" pitchFamily="2" charset="2"/>
              <a:buChar char="q"/>
            </a:pPr>
            <a:r>
              <a:rPr lang="en-US" dirty="0"/>
              <a:t>PVCs are then bound to PVs, making PVs available to pod</a:t>
            </a:r>
          </a:p>
          <a:p>
            <a:pPr marL="285750" indent="-285750">
              <a:buFont typeface="Wingdings" panose="05000000000000000000" pitchFamily="2" charset="2"/>
              <a:buChar char="q"/>
            </a:pPr>
            <a:endParaRPr lang="en-US" dirty="0"/>
          </a:p>
          <a:p>
            <a:endParaRPr lang="en-US" sz="1800" dirty="0"/>
          </a:p>
        </p:txBody>
      </p:sp>
      <p:pic>
        <p:nvPicPr>
          <p:cNvPr id="5" name="Picture 4" descr="Graphical user interface, diagram&#10;&#10;Description automatically generated">
            <a:extLst>
              <a:ext uri="{FF2B5EF4-FFF2-40B4-BE49-F238E27FC236}">
                <a16:creationId xmlns:a16="http://schemas.microsoft.com/office/drawing/2014/main" id="{DD6ED722-59B6-8336-46F5-7ED3D6B60355}"/>
              </a:ext>
            </a:extLst>
          </p:cNvPr>
          <p:cNvPicPr>
            <a:picLocks noChangeAspect="1"/>
          </p:cNvPicPr>
          <p:nvPr/>
        </p:nvPicPr>
        <p:blipFill>
          <a:blip r:embed="rId2"/>
          <a:stretch>
            <a:fillRect/>
          </a:stretch>
        </p:blipFill>
        <p:spPr>
          <a:xfrm>
            <a:off x="965565" y="3429000"/>
            <a:ext cx="5753903" cy="3429000"/>
          </a:xfrm>
          <a:prstGeom prst="rect">
            <a:avLst/>
          </a:prstGeom>
        </p:spPr>
      </p:pic>
    </p:spTree>
    <p:extLst>
      <p:ext uri="{BB962C8B-B14F-4D97-AF65-F5344CB8AC3E}">
        <p14:creationId xmlns:p14="http://schemas.microsoft.com/office/powerpoint/2010/main" val="1460888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Persistent volumes (PV and PVC)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lnSpcReduction="10000"/>
          </a:bodyPr>
          <a:lstStyle/>
          <a:p>
            <a:pPr marL="285750" indent="-285750">
              <a:buFont typeface="Wingdings" panose="05000000000000000000" pitchFamily="2" charset="2"/>
              <a:buChar char="q"/>
            </a:pPr>
            <a:r>
              <a:rPr lang="en-US" sz="1800" dirty="0"/>
              <a:t>PV is abstract and actual storage can come from anywhere like cloud providers (</a:t>
            </a:r>
            <a:r>
              <a:rPr lang="en-US" sz="1800" dirty="0" err="1"/>
              <a:t>aws</a:t>
            </a:r>
            <a:r>
              <a:rPr lang="en-US" sz="1800" dirty="0"/>
              <a:t>, azure, google etc.,) or </a:t>
            </a:r>
            <a:r>
              <a:rPr lang="en-US" sz="1800" dirty="0" err="1"/>
              <a:t>nfs</a:t>
            </a:r>
            <a:endParaRPr lang="en-US" sz="1800" dirty="0"/>
          </a:p>
          <a:p>
            <a:pPr marL="285750" indent="-285750">
              <a:buFont typeface="Wingdings" panose="05000000000000000000" pitchFamily="2" charset="2"/>
              <a:buChar char="q"/>
            </a:pPr>
            <a:r>
              <a:rPr lang="en-US" sz="1800" dirty="0"/>
              <a:t>To bind PV, there should be a storage class and appropriate driver</a:t>
            </a:r>
          </a:p>
          <a:p>
            <a:pPr marL="285750" indent="-285750">
              <a:buFont typeface="Wingdings" panose="05000000000000000000" pitchFamily="2" charset="2"/>
              <a:buChar char="q"/>
            </a:pPr>
            <a:r>
              <a:rPr lang="en-US" sz="1800" dirty="0"/>
              <a:t>kind provides a standard storage class to create volume of type hostPath</a:t>
            </a:r>
          </a:p>
          <a:p>
            <a:pPr marL="285750" indent="-285750">
              <a:buFont typeface="Wingdings" panose="05000000000000000000" pitchFamily="2" charset="2"/>
              <a:buChar char="q"/>
            </a:pPr>
            <a:r>
              <a:rPr lang="en-US" sz="1800" dirty="0"/>
              <a:t>Go through Kubernetes Persistent Volume documentation to learn more about storage classes, drivers and various types of storages</a:t>
            </a:r>
          </a:p>
          <a:p>
            <a:pPr marL="285750" indent="-285750">
              <a:buFont typeface="Wingdings" panose="05000000000000000000" pitchFamily="2" charset="2"/>
              <a:buChar char="q"/>
            </a:pPr>
            <a:r>
              <a:rPr lang="en-US" sz="1800" dirty="0"/>
              <a:t>PVC will always bind to volume of desired capacity of PV or more</a:t>
            </a:r>
          </a:p>
          <a:p>
            <a:pPr marL="285750" indent="-285750">
              <a:buFont typeface="Wingdings" panose="05000000000000000000" pitchFamily="2" charset="2"/>
              <a:buChar char="q"/>
            </a:pPr>
            <a:r>
              <a:rPr lang="en-US" sz="1800" dirty="0"/>
              <a:t>It will be in Pending state till it doesn’t find any suitable PV</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persistent_volume</a:t>
            </a:r>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42448797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Storage classes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7584362" cy="5356858"/>
          </a:xfrm>
        </p:spPr>
        <p:txBody>
          <a:bodyPr>
            <a:normAutofit/>
          </a:bodyPr>
          <a:lstStyle/>
          <a:p>
            <a:pPr marL="285750" indent="-285750">
              <a:buFont typeface="Wingdings" panose="05000000000000000000" pitchFamily="2" charset="2"/>
              <a:buChar char="q"/>
            </a:pPr>
            <a:r>
              <a:rPr lang="en-US" dirty="0"/>
              <a:t>PV definition shown here will store data on AWS EBS </a:t>
            </a:r>
          </a:p>
          <a:p>
            <a:pPr marL="285750" indent="-285750">
              <a:buFont typeface="Wingdings" panose="05000000000000000000" pitchFamily="2" charset="2"/>
              <a:buChar char="q"/>
            </a:pPr>
            <a:r>
              <a:rPr lang="en-US" dirty="0"/>
              <a:t>This require the EBS volume of 3Gi, to be created manually on AWS</a:t>
            </a:r>
          </a:p>
          <a:p>
            <a:pPr marL="285750" indent="-285750">
              <a:buFont typeface="Wingdings" panose="05000000000000000000" pitchFamily="2" charset="2"/>
              <a:buChar char="q"/>
            </a:pPr>
            <a:r>
              <a:rPr lang="en-US" dirty="0"/>
              <a:t>This is called as </a:t>
            </a:r>
            <a:r>
              <a:rPr lang="en-US" dirty="0">
                <a:highlight>
                  <a:srgbClr val="FFFF00"/>
                </a:highlight>
              </a:rPr>
              <a:t>Static Provisioning</a:t>
            </a:r>
          </a:p>
          <a:p>
            <a:pPr marL="285750" indent="-285750">
              <a:buFont typeface="Wingdings" panose="05000000000000000000" pitchFamily="2" charset="2"/>
              <a:buChar char="q"/>
            </a:pPr>
            <a:r>
              <a:rPr lang="en-US" dirty="0"/>
              <a:t>Storage classes helps to provision volume dynamically when they are needed and is called </a:t>
            </a:r>
            <a:r>
              <a:rPr lang="en-US" dirty="0">
                <a:highlight>
                  <a:srgbClr val="FFFF00"/>
                </a:highlight>
              </a:rPr>
              <a:t>Dynamic Provisioning</a:t>
            </a:r>
          </a:p>
          <a:p>
            <a:pPr marL="285750" indent="-285750">
              <a:buFont typeface="Wingdings" panose="05000000000000000000" pitchFamily="2" charset="2"/>
              <a:buChar char="q"/>
            </a:pPr>
            <a:r>
              <a:rPr lang="en-US" dirty="0"/>
              <a:t>This need a storage class object and PVC should use this storage class object</a:t>
            </a:r>
          </a:p>
          <a:p>
            <a:pPr marL="285750" indent="-285750">
              <a:buFont typeface="Wingdings" panose="05000000000000000000" pitchFamily="2" charset="2"/>
              <a:buChar char="q"/>
            </a:pPr>
            <a:r>
              <a:rPr lang="en-US" dirty="0"/>
              <a:t>Storage class would need plugins to create volumes and there are lot available </a:t>
            </a:r>
            <a:r>
              <a:rPr lang="en-US" dirty="0" err="1"/>
              <a:t>aws</a:t>
            </a:r>
            <a:r>
              <a:rPr lang="en-US" dirty="0"/>
              <a:t>, azure, </a:t>
            </a:r>
            <a:r>
              <a:rPr lang="en-US" dirty="0" err="1"/>
              <a:t>gce</a:t>
            </a:r>
            <a:r>
              <a:rPr lang="en-US" dirty="0"/>
              <a:t>, lot others</a:t>
            </a:r>
          </a:p>
          <a:p>
            <a:pPr marL="285750" indent="-285750">
              <a:buFont typeface="Wingdings" panose="05000000000000000000" pitchFamily="2" charset="2"/>
              <a:buChar char="q"/>
            </a:pPr>
            <a:r>
              <a:rPr lang="en-US" dirty="0"/>
              <a:t>PVC should specify storage class name in its definition</a:t>
            </a:r>
          </a:p>
          <a:p>
            <a:pPr marL="285750" indent="-285750">
              <a:buFont typeface="Wingdings" panose="05000000000000000000" pitchFamily="2" charset="2"/>
              <a:buChar char="q"/>
            </a:pPr>
            <a:r>
              <a:rPr lang="en-US" dirty="0"/>
              <a:t>We don’t need to create PV now, but it will get automatically created</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storage_classes</a:t>
            </a:r>
            <a:r>
              <a:rPr lang="en-US" dirty="0">
                <a:solidFill>
                  <a:srgbClr val="7030A0"/>
                </a:solidFill>
                <a:latin typeface="Abadi" panose="020B0604020104020204" pitchFamily="34" charset="0"/>
              </a:rPr>
              <a:t>\</a:t>
            </a:r>
            <a:r>
              <a:rPr lang="en-US">
                <a:solidFill>
                  <a:srgbClr val="7030A0"/>
                </a:solidFill>
                <a:latin typeface="Abadi" panose="020B0604020104020204" pitchFamily="34" charset="0"/>
              </a:rPr>
              <a:t>pod.yaml</a:t>
            </a:r>
            <a:endParaRPr lang="en-US" dirty="0"/>
          </a:p>
          <a:p>
            <a:pPr marL="285750" indent="-285750">
              <a:buFont typeface="Wingdings" panose="05000000000000000000" pitchFamily="2" charset="2"/>
              <a:buChar char="q"/>
            </a:pPr>
            <a:endParaRPr lang="en-US" dirty="0"/>
          </a:p>
          <a:p>
            <a:endParaRPr lang="en-US" sz="1800" dirty="0"/>
          </a:p>
        </p:txBody>
      </p:sp>
      <p:pic>
        <p:nvPicPr>
          <p:cNvPr id="5" name="Picture 4">
            <a:extLst>
              <a:ext uri="{FF2B5EF4-FFF2-40B4-BE49-F238E27FC236}">
                <a16:creationId xmlns:a16="http://schemas.microsoft.com/office/drawing/2014/main" id="{90A29FC4-4BF5-284B-CCD7-1A1DA2BCB2F3}"/>
              </a:ext>
            </a:extLst>
          </p:cNvPr>
          <p:cNvPicPr>
            <a:picLocks noChangeAspect="1"/>
          </p:cNvPicPr>
          <p:nvPr/>
        </p:nvPicPr>
        <p:blipFill>
          <a:blip r:embed="rId2"/>
          <a:stretch>
            <a:fillRect/>
          </a:stretch>
        </p:blipFill>
        <p:spPr>
          <a:xfrm>
            <a:off x="8209994" y="1013682"/>
            <a:ext cx="3982006" cy="3505689"/>
          </a:xfrm>
          <a:prstGeom prst="rect">
            <a:avLst/>
          </a:prstGeom>
        </p:spPr>
      </p:pic>
    </p:spTree>
    <p:extLst>
      <p:ext uri="{BB962C8B-B14F-4D97-AF65-F5344CB8AC3E}">
        <p14:creationId xmlns:p14="http://schemas.microsoft.com/office/powerpoint/2010/main" val="42024953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networking</a:t>
            </a:r>
          </a:p>
        </p:txBody>
      </p:sp>
    </p:spTree>
    <p:extLst>
      <p:ext uri="{BB962C8B-B14F-4D97-AF65-F5344CB8AC3E}">
        <p14:creationId xmlns:p14="http://schemas.microsoft.com/office/powerpoint/2010/main" val="34369508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Pod internal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a:bodyPr>
          <a:lstStyle/>
          <a:p>
            <a:pPr marL="285750" indent="-285750">
              <a:buFont typeface="Wingdings" panose="05000000000000000000" pitchFamily="2" charset="2"/>
              <a:buChar char="q"/>
            </a:pPr>
            <a:r>
              <a:rPr lang="en-US" sz="1800" dirty="0"/>
              <a:t>Containers within pod can communicate to each other by ‘localhost’</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a:t>
            </a:r>
            <a:r>
              <a:rPr lang="en-US" dirty="0" err="1">
                <a:solidFill>
                  <a:srgbClr val="7030A0"/>
                </a:solidFill>
                <a:latin typeface="Abadi" panose="020B0604020104020204" pitchFamily="34" charset="0"/>
              </a:rPr>
              <a:t>pod_internal</a:t>
            </a:r>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24960427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Pod 2 POD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a:bodyPr>
          <a:lstStyle/>
          <a:p>
            <a:pPr marL="285750" indent="-285750">
              <a:buFont typeface="Wingdings" panose="05000000000000000000" pitchFamily="2" charset="2"/>
              <a:buChar char="q"/>
            </a:pPr>
            <a:r>
              <a:rPr lang="en-US" sz="1800" dirty="0"/>
              <a:t>Pod to Pod communication can be established either with auto generated service name or DNS</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\networking\pod_2_pod</a:t>
            </a: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23507638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Secrets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3409019"/>
          </a:xfrm>
        </p:spPr>
        <p:txBody>
          <a:bodyPr>
            <a:normAutofit/>
          </a:bodyPr>
          <a:lstStyle/>
          <a:p>
            <a:pPr marL="285750" indent="-285750">
              <a:buFont typeface="Wingdings" panose="05000000000000000000" pitchFamily="2" charset="2"/>
              <a:buChar char="q"/>
            </a:pPr>
            <a:r>
              <a:rPr lang="en-US" sz="1800" dirty="0"/>
              <a:t>Secrets can be defined as Kubernetes objects used to store sensitive data such as username and passwords with encryption</a:t>
            </a:r>
          </a:p>
          <a:p>
            <a:pPr marL="285750" indent="-285750">
              <a:buFont typeface="Wingdings" panose="05000000000000000000" pitchFamily="2" charset="2"/>
              <a:buChar char="q"/>
            </a:pPr>
            <a:r>
              <a:rPr lang="en-US" sz="1800" dirty="0"/>
              <a:t>Can help to externalize authentication information of external application which pod may need to access</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\k8_secret</a:t>
            </a: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t>Following example demonstrate pod-2-pod communication, with mongo db container in place.</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\networking\pod_2_pod_with_mongo</a:t>
            </a:r>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483077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Horizontal pod autoscaler (HPA)</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3409019"/>
          </a:xfrm>
        </p:spPr>
        <p:txBody>
          <a:bodyPr>
            <a:normAutofit/>
          </a:bodyPr>
          <a:lstStyle/>
          <a:p>
            <a:pPr marL="285750" indent="-285750">
              <a:buFont typeface="Wingdings" panose="05000000000000000000" pitchFamily="2" charset="2"/>
              <a:buChar char="q"/>
            </a:pPr>
            <a:r>
              <a:rPr lang="en-US" sz="1800" dirty="0"/>
              <a:t>Scales workload, to match demand</a:t>
            </a:r>
          </a:p>
          <a:p>
            <a:pPr marL="285750" indent="-285750">
              <a:buFont typeface="Wingdings" panose="05000000000000000000" pitchFamily="2" charset="2"/>
              <a:buChar char="q"/>
            </a:pPr>
            <a:r>
              <a:rPr lang="en-US" sz="1800" dirty="0"/>
              <a:t>Horizontal scaling means deploying more pods, vertical scaling means to add more resources like – memory, cpu</a:t>
            </a:r>
          </a:p>
          <a:p>
            <a:pPr marL="285750" indent="-285750">
              <a:buFont typeface="Wingdings" panose="05000000000000000000" pitchFamily="2" charset="2"/>
              <a:buChar char="q"/>
            </a:pPr>
            <a:r>
              <a:rPr lang="en-US" sz="1800" dirty="0"/>
              <a:t>With HPA criteria, the pods would autoscale</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hpa</a:t>
            </a:r>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1588630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Images and containers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928342"/>
            <a:ext cx="8139734" cy="2603087"/>
          </a:xfrm>
        </p:spPr>
        <p:txBody>
          <a:bodyPr>
            <a:normAutofit fontScale="85000" lnSpcReduction="10000"/>
          </a:bodyPr>
          <a:lstStyle/>
          <a:p>
            <a:pPr marL="285750" indent="-285750">
              <a:buFont typeface="Wingdings" panose="05000000000000000000" pitchFamily="2" charset="2"/>
              <a:buChar char="q"/>
            </a:pPr>
            <a:r>
              <a:rPr lang="en-US" sz="1800" dirty="0"/>
              <a:t>Images are blueprint containing code, runtime, libraries</a:t>
            </a:r>
          </a:p>
          <a:p>
            <a:pPr marL="285750" indent="-285750">
              <a:buFont typeface="Wingdings" panose="05000000000000000000" pitchFamily="2" charset="2"/>
              <a:buChar char="q"/>
            </a:pPr>
            <a:r>
              <a:rPr lang="en-US" sz="1800" dirty="0"/>
              <a:t>Container is unit of software, created from image, and are running instances of image</a:t>
            </a:r>
          </a:p>
          <a:p>
            <a:pPr marL="285750" indent="-285750">
              <a:buFont typeface="Wingdings" panose="05000000000000000000" pitchFamily="2" charset="2"/>
              <a:buChar char="q"/>
            </a:pPr>
            <a:r>
              <a:rPr lang="en-US" sz="1800" dirty="0"/>
              <a:t>From 1 image, multiple containers can be created on multiple machines and multiple environments</a:t>
            </a:r>
          </a:p>
          <a:p>
            <a:pPr marL="285750" indent="-285750">
              <a:buFont typeface="Wingdings" panose="05000000000000000000" pitchFamily="2" charset="2"/>
              <a:buChar char="q"/>
            </a:pPr>
            <a:r>
              <a:rPr lang="en-US" sz="1800" dirty="0"/>
              <a:t>Lot of pre-built images are available like node-js , java, dotnet, ruby</a:t>
            </a:r>
          </a:p>
          <a:p>
            <a:pPr marL="285750" indent="-285750">
              <a:buFont typeface="Wingdings" panose="05000000000000000000" pitchFamily="2" charset="2"/>
              <a:buChar char="q"/>
            </a:pPr>
            <a:r>
              <a:rPr lang="en-US" sz="1800" dirty="0"/>
              <a:t>Try </a:t>
            </a:r>
            <a:r>
              <a:rPr lang="en-US" sz="1600" dirty="0">
                <a:solidFill>
                  <a:srgbClr val="7030A0"/>
                </a:solidFill>
                <a:latin typeface="Abadi" panose="020B0604020104020204" pitchFamily="34" charset="0"/>
              </a:rPr>
              <a:t>docker run -it node </a:t>
            </a:r>
            <a:r>
              <a:rPr lang="en-US" sz="1800" dirty="0"/>
              <a:t>and</a:t>
            </a:r>
            <a:r>
              <a:rPr lang="en-US" sz="1600" dirty="0">
                <a:solidFill>
                  <a:srgbClr val="7030A0"/>
                </a:solidFill>
                <a:latin typeface="Abadi" panose="020B0604020104020204" pitchFamily="34" charset="0"/>
              </a:rPr>
              <a:t> then 1+1</a:t>
            </a:r>
          </a:p>
          <a:p>
            <a:pPr marL="285750" indent="-285750">
              <a:buFont typeface="Wingdings" panose="05000000000000000000" pitchFamily="2" charset="2"/>
              <a:buChar char="q"/>
            </a:pPr>
            <a:r>
              <a:rPr lang="en-US" sz="1800" dirty="0"/>
              <a:t>Try </a:t>
            </a:r>
            <a:r>
              <a:rPr lang="en-US" sz="1600" dirty="0">
                <a:solidFill>
                  <a:srgbClr val="7030A0"/>
                </a:solidFill>
                <a:latin typeface="Abadi" panose="020B0604020104020204" pitchFamily="34" charset="0"/>
              </a:rPr>
              <a:t>docker images, </a:t>
            </a:r>
            <a:r>
              <a:rPr lang="en-US" sz="1800" dirty="0"/>
              <a:t>to see latest node </a:t>
            </a:r>
            <a:r>
              <a:rPr lang="en-US" sz="1800" dirty="0" err="1"/>
              <a:t>js</a:t>
            </a:r>
            <a:r>
              <a:rPr lang="en-US" sz="1800" dirty="0"/>
              <a:t> image</a:t>
            </a:r>
          </a:p>
          <a:p>
            <a:pPr marL="285750" indent="-285750">
              <a:buFont typeface="Wingdings" panose="05000000000000000000" pitchFamily="2" charset="2"/>
              <a:buChar char="q"/>
            </a:pPr>
            <a:r>
              <a:rPr lang="en-US" sz="1800" b="1" dirty="0"/>
              <a:t>Dockerfile</a:t>
            </a:r>
            <a:r>
              <a:rPr lang="en-US" sz="1800" dirty="0"/>
              <a:t> can be written to instruct how image can be created (we will see)</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8" name="Picture 7" descr="Graphical user interface, diagram&#10;&#10;Description automatically generated">
            <a:extLst>
              <a:ext uri="{FF2B5EF4-FFF2-40B4-BE49-F238E27FC236}">
                <a16:creationId xmlns:a16="http://schemas.microsoft.com/office/drawing/2014/main" id="{27DB259C-C5D0-1D5F-FC3A-2712E120AE71}"/>
              </a:ext>
            </a:extLst>
          </p:cNvPr>
          <p:cNvPicPr>
            <a:picLocks noChangeAspect="1"/>
          </p:cNvPicPr>
          <p:nvPr/>
        </p:nvPicPr>
        <p:blipFill>
          <a:blip r:embed="rId2"/>
          <a:stretch>
            <a:fillRect/>
          </a:stretch>
        </p:blipFill>
        <p:spPr>
          <a:xfrm>
            <a:off x="912632" y="658192"/>
            <a:ext cx="7382905" cy="2922406"/>
          </a:xfrm>
          <a:prstGeom prst="rect">
            <a:avLst/>
          </a:prstGeom>
        </p:spPr>
      </p:pic>
    </p:spTree>
    <p:extLst>
      <p:ext uri="{BB962C8B-B14F-4D97-AF65-F5344CB8AC3E}">
        <p14:creationId xmlns:p14="http://schemas.microsoft.com/office/powerpoint/2010/main" val="11537082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Further learning</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699" y="2289177"/>
            <a:ext cx="8789871" cy="1997867"/>
          </a:xfrm>
        </p:spPr>
        <p:txBody>
          <a:bodyPr>
            <a:normAutofit/>
          </a:bodyPr>
          <a:lstStyle/>
          <a:p>
            <a:r>
              <a:rPr lang="en-US" dirty="0"/>
              <a:t>Metrics Server</a:t>
            </a:r>
          </a:p>
          <a:p>
            <a:r>
              <a:rPr lang="en-US" dirty="0"/>
              <a:t>Service Account (https://www.loft.sh/blog/kubernetes-service-account-what-it-is-and-how-to-use-it)</a:t>
            </a:r>
          </a:p>
          <a:p>
            <a:r>
              <a:rPr lang="en-US" dirty="0"/>
              <a:t>Try to deploy mongo as StatefulSet</a:t>
            </a:r>
          </a:p>
          <a:p>
            <a:r>
              <a:rPr lang="en-US" dirty="0"/>
              <a:t>Try to read about Cloud provider kubernetes services (EKS, AKS)</a:t>
            </a:r>
          </a:p>
          <a:p>
            <a:r>
              <a:rPr lang="en-US" dirty="0"/>
              <a:t>Try to read about </a:t>
            </a:r>
            <a:r>
              <a:rPr lang="en-US" dirty="0" err="1"/>
              <a:t>Openshift</a:t>
            </a:r>
            <a:endParaRPr lang="en-US" dirty="0"/>
          </a:p>
          <a:p>
            <a:endParaRPr lang="en-US" dirty="0"/>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80</a:t>
            </a:fld>
            <a:endParaRPr lang="en-US" dirty="0"/>
          </a:p>
        </p:txBody>
      </p:sp>
    </p:spTree>
    <p:extLst>
      <p:ext uri="{BB962C8B-B14F-4D97-AF65-F5344CB8AC3E}">
        <p14:creationId xmlns:p14="http://schemas.microsoft.com/office/powerpoint/2010/main" val="16637801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8"/>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429000"/>
            <a:ext cx="5111750" cy="2105526"/>
          </a:xfrm>
        </p:spPr>
        <p:txBody>
          <a:bodyPr>
            <a:normAutofit/>
          </a:bodyPr>
          <a:lstStyle/>
          <a:p>
            <a:r>
              <a:rPr lang="en-US" dirty="0"/>
              <a:t>We learnt basic features of Kubernetes. </a:t>
            </a:r>
          </a:p>
          <a:p>
            <a:r>
              <a:rPr lang="en-US" dirty="0"/>
              <a:t>But there is lot to kubernetes, which users can learn. New additions keep happening to this orchestration tool  and user should keep himself updated.</a:t>
            </a:r>
          </a:p>
          <a:p>
            <a:endParaRPr lang="en-US" dirty="0"/>
          </a:p>
          <a:p>
            <a:r>
              <a:rPr lang="en-US" dirty="0"/>
              <a:t>Openshift is a tool by RedHat and make operating Kubernetes easier. User can learn about Openshift.</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81</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Demo</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228875" cy="5030303"/>
          </a:xfrm>
        </p:spPr>
        <p:txBody>
          <a:bodyPr>
            <a:normAutofit/>
          </a:bodyPr>
          <a:lstStyle/>
          <a:p>
            <a:pPr marL="285750" indent="-285750">
              <a:buFont typeface="Wingdings" panose="05000000000000000000" pitchFamily="2" charset="2"/>
              <a:buChar char="q"/>
            </a:pPr>
            <a:r>
              <a:rPr lang="en-US" sz="1800" dirty="0">
                <a:solidFill>
                  <a:srgbClr val="002060"/>
                </a:solidFill>
              </a:rPr>
              <a:t>First docker demo –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 </a:t>
            </a:r>
            <a:r>
              <a:rPr lang="en-US" dirty="0" err="1">
                <a:solidFill>
                  <a:srgbClr val="7030A0"/>
                </a:solidFill>
                <a:latin typeface="Abadi" panose="020B0604020104020204" pitchFamily="34" charset="0"/>
              </a:rPr>
              <a:t>docker_demo</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Different versions of same image can exist. The separation of version is indicated by version tag. Following are v1 and v2, versions of same image</a:t>
            </a:r>
          </a:p>
          <a:p>
            <a:pPr marL="742950" lvl="1" indent="-285750">
              <a:buFont typeface="Arial" panose="020B0604020202020204" pitchFamily="34" charset="0"/>
              <a:buChar char="•"/>
            </a:pPr>
            <a:r>
              <a:rPr lang="sv-SE" sz="1600" dirty="0">
                <a:solidFill>
                  <a:srgbClr val="7030A0"/>
                </a:solidFill>
                <a:latin typeface="Abadi" panose="020B0604020104020204" pitchFamily="34" charset="0"/>
              </a:rPr>
              <a:t>cbagade/cl-first-prog:v1</a:t>
            </a:r>
            <a:endParaRPr lang="en-US" sz="1600" dirty="0">
              <a:solidFill>
                <a:srgbClr val="002060"/>
              </a:solidFill>
              <a:latin typeface="Abadi" panose="020B0604020104020204" pitchFamily="34" charset="0"/>
            </a:endParaRPr>
          </a:p>
          <a:p>
            <a:pPr marL="742950" lvl="1" indent="-285750">
              <a:buFont typeface="Arial" panose="020B0604020202020204" pitchFamily="34" charset="0"/>
              <a:buChar char="•"/>
            </a:pPr>
            <a:r>
              <a:rPr lang="sv-SE" sz="1600" dirty="0">
                <a:solidFill>
                  <a:srgbClr val="7030A0"/>
                </a:solidFill>
                <a:latin typeface="Abadi" panose="020B0604020104020204" pitchFamily="34" charset="0"/>
              </a:rPr>
              <a:t>cbagade/cl-first-prog:v2</a:t>
            </a:r>
            <a:endParaRPr lang="en-US" sz="2400" dirty="0">
              <a:solidFill>
                <a:srgbClr val="002060"/>
              </a:solidFill>
            </a:endParaRPr>
          </a:p>
          <a:p>
            <a:pPr marL="285750" indent="-285750">
              <a:buFont typeface="Wingdings" panose="05000000000000000000" pitchFamily="2" charset="2"/>
              <a:buChar char="q"/>
            </a:pPr>
            <a:r>
              <a:rPr lang="en-US" sz="1800" dirty="0">
                <a:solidFill>
                  <a:srgbClr val="002060"/>
                </a:solidFill>
              </a:rPr>
              <a:t>Default version is </a:t>
            </a:r>
            <a:r>
              <a:rPr lang="en-US" sz="1800" b="1" i="1" dirty="0">
                <a:solidFill>
                  <a:srgbClr val="002060"/>
                </a:solidFill>
              </a:rPr>
              <a:t>latest. </a:t>
            </a:r>
            <a:r>
              <a:rPr lang="en-US" sz="1800" dirty="0">
                <a:solidFill>
                  <a:srgbClr val="002060"/>
                </a:solidFill>
              </a:rPr>
              <a:t>(if not specified)</a:t>
            </a:r>
            <a:endParaRPr lang="en-US" sz="1800" b="1" i="1" dirty="0">
              <a:solidFill>
                <a:srgbClr val="002060"/>
              </a:solidFill>
            </a:endParaRPr>
          </a:p>
          <a:p>
            <a:pPr marL="285750" indent="-285750">
              <a:buFont typeface="Wingdings" panose="05000000000000000000" pitchFamily="2" charset="2"/>
              <a:buChar char="q"/>
            </a:pPr>
            <a:r>
              <a:rPr lang="en-US" sz="1800" dirty="0">
                <a:solidFill>
                  <a:srgbClr val="002060"/>
                </a:solidFill>
              </a:rPr>
              <a:t>There is no node or library installed on local machine</a:t>
            </a:r>
          </a:p>
          <a:p>
            <a:pPr marL="285750" indent="-285750">
              <a:buFont typeface="Wingdings" panose="05000000000000000000" pitchFamily="2" charset="2"/>
              <a:buChar char="q"/>
            </a:pPr>
            <a:r>
              <a:rPr lang="en-US" sz="1800" dirty="0">
                <a:solidFill>
                  <a:srgbClr val="002060"/>
                </a:solidFill>
              </a:rPr>
              <a:t>Other developer can pull and run the image, will run exactly in same manner</a:t>
            </a:r>
          </a:p>
          <a:p>
            <a:r>
              <a:rPr lang="sv-SE" dirty="0">
                <a:solidFill>
                  <a:srgbClr val="7030A0"/>
                </a:solidFill>
                <a:latin typeface="Abadi" panose="020B0604020104020204" pitchFamily="34" charset="0"/>
              </a:rPr>
              <a:t>docker push cbagade/cl-first-prog:v1</a:t>
            </a: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3121566240"/>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 Boardroom</Template>
  <TotalTime>9086</TotalTime>
  <Words>9327</Words>
  <Application>Microsoft Office PowerPoint</Application>
  <PresentationFormat>Widescreen</PresentationFormat>
  <Paragraphs>1176</Paragraphs>
  <Slides>81</Slides>
  <Notes>21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81</vt:i4>
      </vt:variant>
    </vt:vector>
  </HeadingPairs>
  <TitlesOfParts>
    <vt:vector size="93" baseType="lpstr">
      <vt:lpstr>Abadi</vt:lpstr>
      <vt:lpstr>Arial</vt:lpstr>
      <vt:lpstr>Calibri</vt:lpstr>
      <vt:lpstr>Consolas</vt:lpstr>
      <vt:lpstr>Google Sans</vt:lpstr>
      <vt:lpstr>inherit</vt:lpstr>
      <vt:lpstr>Lucida Console</vt:lpstr>
      <vt:lpstr>Open Sans</vt:lpstr>
      <vt:lpstr>Tenorite</vt:lpstr>
      <vt:lpstr>ui-monospace</vt:lpstr>
      <vt:lpstr>Wingdings</vt:lpstr>
      <vt:lpstr>Office Theme</vt:lpstr>
      <vt:lpstr>Docker and kubernetes (k8)</vt:lpstr>
      <vt:lpstr>Introduction</vt:lpstr>
      <vt:lpstr>Introduction</vt:lpstr>
      <vt:lpstr>Containers vs Vms</vt:lpstr>
      <vt:lpstr>Installation and tools - WSL</vt:lpstr>
      <vt:lpstr>Installation and tools</vt:lpstr>
      <vt:lpstr>Demo</vt:lpstr>
      <vt:lpstr>Images and containers</vt:lpstr>
      <vt:lpstr>Demo</vt:lpstr>
      <vt:lpstr>Image layers</vt:lpstr>
      <vt:lpstr>DOCKER COMMANDS</vt:lpstr>
      <vt:lpstr>Docker registry</vt:lpstr>
      <vt:lpstr>Demo for json</vt:lpstr>
      <vt:lpstr>concepts</vt:lpstr>
      <vt:lpstr>ENV Vars</vt:lpstr>
      <vt:lpstr>Managing data</vt:lpstr>
      <vt:lpstr>Data inside container</vt:lpstr>
      <vt:lpstr>Layered Architecture</vt:lpstr>
      <vt:lpstr>Layered Architecture Cont.</vt:lpstr>
      <vt:lpstr>Layered Architecture Cont.</vt:lpstr>
      <vt:lpstr>Volumes – Persist data</vt:lpstr>
      <vt:lpstr>Anonymous volumes</vt:lpstr>
      <vt:lpstr>Anonymous volumes – Use cases</vt:lpstr>
      <vt:lpstr>Named volumes</vt:lpstr>
      <vt:lpstr>Named volumes – USE CASES</vt:lpstr>
      <vt:lpstr>Bind Volumes</vt:lpstr>
      <vt:lpstr>BIND volumes – USE CASES</vt:lpstr>
      <vt:lpstr>networking</vt:lpstr>
      <vt:lpstr>Container communication</vt:lpstr>
      <vt:lpstr>Docker compose</vt:lpstr>
      <vt:lpstr>Docker compose</vt:lpstr>
      <vt:lpstr>miscellaneous</vt:lpstr>
      <vt:lpstr>Misc</vt:lpstr>
      <vt:lpstr>kubernetes</vt:lpstr>
      <vt:lpstr>Manual deployment</vt:lpstr>
      <vt:lpstr>Kubernetes (k8)</vt:lpstr>
      <vt:lpstr>K8 Terminologies</vt:lpstr>
      <vt:lpstr>K8 Architecture</vt:lpstr>
      <vt:lpstr>installation</vt:lpstr>
      <vt:lpstr>installation</vt:lpstr>
      <vt:lpstr>Containers and poDs</vt:lpstr>
      <vt:lpstr>poDs with yaml (declarative approach)</vt:lpstr>
      <vt:lpstr>k8 controllers (replication controller and Replicaset )</vt:lpstr>
      <vt:lpstr>Replication controller (RC)</vt:lpstr>
      <vt:lpstr>Replica Set (RS)</vt:lpstr>
      <vt:lpstr>Deployment</vt:lpstr>
      <vt:lpstr>Deployment – rollout, upgrades strategies</vt:lpstr>
      <vt:lpstr>Namespace - isolation</vt:lpstr>
      <vt:lpstr>DAEMON Set</vt:lpstr>
      <vt:lpstr>service</vt:lpstr>
      <vt:lpstr>Service Types</vt:lpstr>
      <vt:lpstr>Containers and poDs (imperative way)</vt:lpstr>
      <vt:lpstr>Learning k8</vt:lpstr>
      <vt:lpstr>Imperative vs declarative</vt:lpstr>
      <vt:lpstr>Command and Entrypoint</vt:lpstr>
      <vt:lpstr>Kubernetes env vars</vt:lpstr>
      <vt:lpstr>Managing configurations - configmaps</vt:lpstr>
      <vt:lpstr>Managing configurations - secrets</vt:lpstr>
      <vt:lpstr>Security – security context</vt:lpstr>
      <vt:lpstr>Resource requirements</vt:lpstr>
      <vt:lpstr>CPU/memory behavior - Resource requirements</vt:lpstr>
      <vt:lpstr>Resource requirements – Limits and quotas</vt:lpstr>
      <vt:lpstr>Taints and tolerations</vt:lpstr>
      <vt:lpstr>Node selector</vt:lpstr>
      <vt:lpstr>Node affinity – complex requirments</vt:lpstr>
      <vt:lpstr>Readiness probe</vt:lpstr>
      <vt:lpstr>Liveness probe</vt:lpstr>
      <vt:lpstr>Jobs and cronjob</vt:lpstr>
      <vt:lpstr>Kubernetes volumes</vt:lpstr>
      <vt:lpstr>Kubernetes volumes</vt:lpstr>
      <vt:lpstr>Kubernetes volumes</vt:lpstr>
      <vt:lpstr>Persistent volumes (PV and PVC)</vt:lpstr>
      <vt:lpstr>Persistent volumes (PV and PVC)</vt:lpstr>
      <vt:lpstr>Storage classes</vt:lpstr>
      <vt:lpstr>networking</vt:lpstr>
      <vt:lpstr>Pod internal communication</vt:lpstr>
      <vt:lpstr>Pod 2 POD communication</vt:lpstr>
      <vt:lpstr>Secrets</vt:lpstr>
      <vt:lpstr>Horizontal pod autoscaler (HPA)</vt:lpstr>
      <vt:lpstr>Further learning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Chandrakant Bagade</dc:creator>
  <cp:lastModifiedBy>Bagade Chandrakant</cp:lastModifiedBy>
  <cp:revision>1229</cp:revision>
  <dcterms:created xsi:type="dcterms:W3CDTF">2023-03-07T07:35:16Z</dcterms:created>
  <dcterms:modified xsi:type="dcterms:W3CDTF">2024-11-06T16:16:55Z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